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259" r:id="rId5"/>
    <p:sldId id="260" r:id="rId6"/>
    <p:sldId id="261" r:id="rId7"/>
    <p:sldId id="262" r:id="rId8"/>
    <p:sldId id="313" r:id="rId9"/>
    <p:sldId id="308" r:id="rId10"/>
    <p:sldId id="309" r:id="rId11"/>
    <p:sldId id="310" r:id="rId12"/>
    <p:sldId id="311" r:id="rId13"/>
    <p:sldId id="314" r:id="rId14"/>
    <p:sldId id="315" r:id="rId15"/>
    <p:sldId id="312" r:id="rId16"/>
    <p:sldId id="316" r:id="rId17"/>
    <p:sldId id="317" r:id="rId18"/>
    <p:sldId id="318" r:id="rId19"/>
    <p:sldId id="319" r:id="rId20"/>
    <p:sldId id="320" r:id="rId21"/>
    <p:sldId id="321" r:id="rId22"/>
    <p:sldId id="322" r:id="rId23"/>
    <p:sldId id="323" r:id="rId24"/>
    <p:sldId id="325" r:id="rId25"/>
    <p:sldId id="324" r:id="rId26"/>
    <p:sldId id="327" r:id="rId27"/>
    <p:sldId id="326" r:id="rId28"/>
    <p:sldId id="331" r:id="rId29"/>
    <p:sldId id="294" r:id="rId30"/>
    <p:sldId id="295" r:id="rId31"/>
    <p:sldId id="278" r:id="rId32"/>
    <p:sldId id="279" r:id="rId33"/>
    <p:sldId id="280" r:id="rId34"/>
    <p:sldId id="281" r:id="rId35"/>
    <p:sldId id="296" r:id="rId36"/>
    <p:sldId id="297" r:id="rId37"/>
    <p:sldId id="298" r:id="rId38"/>
    <p:sldId id="299" r:id="rId39"/>
    <p:sldId id="300" r:id="rId40"/>
    <p:sldId id="301" r:id="rId41"/>
    <p:sldId id="302" r:id="rId42"/>
    <p:sldId id="303" r:id="rId43"/>
    <p:sldId id="304" r:id="rId44"/>
    <p:sldId id="305" r:id="rId45"/>
    <p:sldId id="328" r:id="rId46"/>
    <p:sldId id="307" r:id="rId47"/>
  </p:sldIdLst>
  <p:sldSz cx="9144000" cy="6858000" type="screen4x3"/>
  <p:notesSz cx="6858000" cy="9144000"/>
  <p:defaultText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10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3" autoAdjust="0"/>
    <p:restoredTop sz="95533" autoAdjust="0"/>
  </p:normalViewPr>
  <p:slideViewPr>
    <p:cSldViewPr>
      <p:cViewPr>
        <p:scale>
          <a:sx n="80" d="100"/>
          <a:sy n="80" d="100"/>
        </p:scale>
        <p:origin x="-1194"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128471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58753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286903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535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752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8971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587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423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930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449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1232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2468119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7323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382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291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69412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4097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487531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546652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32274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746067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27396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5" name="Footer Placeholder 4"/>
          <p:cNvSpPr>
            <a:spLocks noGrp="1"/>
          </p:cNvSpPr>
          <p:nvPr>
            <p:ph type="ftr" sz="quarter" idx="11"/>
          </p:nvPr>
        </p:nvSpPr>
        <p:spPr/>
        <p:txBody>
          <a:bodyPr/>
          <a:lstStyle/>
          <a:p>
            <a:endParaRPr lang="ms-MY"/>
          </a:p>
        </p:txBody>
      </p:sp>
      <p:sp>
        <p:nvSpPr>
          <p:cNvPr id="6" name="Slide Number Placeholder 5"/>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2953131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0951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61590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74944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655852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1832092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8" name="Footer Placeholder 7"/>
          <p:cNvSpPr>
            <a:spLocks noGrp="1"/>
          </p:cNvSpPr>
          <p:nvPr>
            <p:ph type="ftr" sz="quarter" idx="11"/>
          </p:nvPr>
        </p:nvSpPr>
        <p:spPr/>
        <p:txBody>
          <a:bodyPr/>
          <a:lstStyle/>
          <a:p>
            <a:endParaRPr lang="ms-MY"/>
          </a:p>
        </p:txBody>
      </p:sp>
      <p:sp>
        <p:nvSpPr>
          <p:cNvPr id="9" name="Slide Number Placeholder 8"/>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643328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4" name="Footer Placeholder 3"/>
          <p:cNvSpPr>
            <a:spLocks noGrp="1"/>
          </p:cNvSpPr>
          <p:nvPr>
            <p:ph type="ftr" sz="quarter" idx="11"/>
          </p:nvPr>
        </p:nvSpPr>
        <p:spPr/>
        <p:txBody>
          <a:bodyPr/>
          <a:lstStyle/>
          <a:p>
            <a:endParaRPr lang="ms-MY"/>
          </a:p>
        </p:txBody>
      </p:sp>
      <p:sp>
        <p:nvSpPr>
          <p:cNvPr id="5" name="Slide Number Placeholder 4"/>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3996193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3" name="Footer Placeholder 2"/>
          <p:cNvSpPr>
            <a:spLocks noGrp="1"/>
          </p:cNvSpPr>
          <p:nvPr>
            <p:ph type="ftr" sz="quarter" idx="11"/>
          </p:nvPr>
        </p:nvSpPr>
        <p:spPr/>
        <p:txBody>
          <a:bodyPr/>
          <a:lstStyle/>
          <a:p>
            <a:endParaRPr lang="ms-MY"/>
          </a:p>
        </p:txBody>
      </p:sp>
      <p:sp>
        <p:nvSpPr>
          <p:cNvPr id="4" name="Slide Number Placeholder 3"/>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4072063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384398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pPr/>
              <a:t>25/10/2017</a:t>
            </a:fld>
            <a:endParaRPr lang="ms-MY"/>
          </a:p>
        </p:txBody>
      </p:sp>
      <p:sp>
        <p:nvSpPr>
          <p:cNvPr id="6" name="Footer Placeholder 5"/>
          <p:cNvSpPr>
            <a:spLocks noGrp="1"/>
          </p:cNvSpPr>
          <p:nvPr>
            <p:ph type="ftr" sz="quarter" idx="11"/>
          </p:nvPr>
        </p:nvSpPr>
        <p:spPr/>
        <p:txBody>
          <a:bodyPr/>
          <a:lstStyle/>
          <a:p>
            <a:endParaRPr lang="ms-MY"/>
          </a:p>
        </p:txBody>
      </p:sp>
      <p:sp>
        <p:nvSpPr>
          <p:cNvPr id="7" name="Slide Number Placeholder 6"/>
          <p:cNvSpPr>
            <a:spLocks noGrp="1"/>
          </p:cNvSpPr>
          <p:nvPr>
            <p:ph type="sldNum" sz="quarter" idx="12"/>
          </p:nvPr>
        </p:nvSpPr>
        <p:spPr/>
        <p:txBody>
          <a:bodyPr/>
          <a:lstStyle/>
          <a:p>
            <a:fld id="{57E5958A-610B-43CA-85FE-D855CAEB0F2F}" type="slidenum">
              <a:rPr lang="ms-MY" smtClean="0"/>
              <a:pPr/>
              <a:t>‹#›</a:t>
            </a:fld>
            <a:endParaRPr lang="ms-MY"/>
          </a:p>
        </p:txBody>
      </p:sp>
    </p:spTree>
    <p:extLst>
      <p:ext uri="{BB962C8B-B14F-4D97-AF65-F5344CB8AC3E}">
        <p14:creationId xmlns:p14="http://schemas.microsoft.com/office/powerpoint/2010/main" val="811735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pPr/>
              <a:t>25/10/2017</a:t>
            </a:fld>
            <a:endParaRPr lang="ms-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pPr/>
              <a:t>‹#›</a:t>
            </a:fld>
            <a:endParaRPr lang="ms-MY"/>
          </a:p>
        </p:txBody>
      </p:sp>
    </p:spTree>
    <p:extLst>
      <p:ext uri="{BB962C8B-B14F-4D97-AF65-F5344CB8AC3E}">
        <p14:creationId xmlns:p14="http://schemas.microsoft.com/office/powerpoint/2010/main" val="576890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09D353-7D81-40F9-A618-D580428F5688}" type="datetimeFigureOut">
              <a:rPr lang="en-US" smtClean="0">
                <a:solidFill>
                  <a:prstClr val="black">
                    <a:tint val="75000"/>
                  </a:prstClr>
                </a:solidFill>
              </a:rPr>
              <a:pPr/>
              <a:t>10/25/2017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BEEEF-8364-4D7E-A61B-9B5F98B19C5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659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25/10/2017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003193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0968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304800" y="1061621"/>
            <a:ext cx="8534400" cy="5262979"/>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fontAlgn="auto">
              <a:spcBef>
                <a:spcPts val="0"/>
              </a:spcBef>
              <a:spcAft>
                <a:spcPts val="0"/>
              </a:spcAft>
              <a:defRPr/>
            </a:pPr>
            <a:r>
              <a:rPr lang="en-US" sz="2800" i="1" dirty="0" err="1" smtClean="0">
                <a:ln>
                  <a:solidFill>
                    <a:sysClr val="windowText" lastClr="000000"/>
                  </a:solidFill>
                </a:ln>
                <a:effectLst/>
                <a:latin typeface="Baskerville Old Face" pitchFamily="18" charset="0"/>
              </a:rPr>
              <a:t>Kaum</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lelaki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adalah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pemimpin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bagi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wanita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kerana</a:t>
            </a:r>
            <a:r>
              <a:rPr lang="en-US" sz="2800" i="1" dirty="0" smtClean="0">
                <a:ln>
                  <a:solidFill>
                    <a:sysClr val="windowText" lastClr="000000"/>
                  </a:solidFill>
                </a:ln>
                <a:effectLst/>
                <a:latin typeface="Baskerville Old Face" pitchFamily="18" charset="0"/>
              </a:rPr>
              <a:t> Allah </a:t>
            </a:r>
            <a:r>
              <a:rPr lang="en-US" sz="2800" i="1" dirty="0" err="1" smtClean="0">
                <a:ln>
                  <a:solidFill>
                    <a:sysClr val="windowText" lastClr="000000"/>
                  </a:solidFill>
                </a:ln>
                <a:effectLst/>
                <a:latin typeface="Baskerville Old Face" pitchFamily="18" charset="0"/>
              </a:rPr>
              <a:t>telah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melebihkan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orang</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lelaki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atas</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wanita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dan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juga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kerana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orang</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lelaki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telah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membelanjakan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dari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harta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mereka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Maka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wanita</a:t>
            </a:r>
            <a:r>
              <a:rPr lang="en-US" sz="2800" i="1" dirty="0" smtClean="0">
                <a:ln>
                  <a:solidFill>
                    <a:sysClr val="windowText" lastClr="000000"/>
                  </a:solidFill>
                </a:ln>
                <a:effectLst/>
                <a:latin typeface="Baskerville Old Face" pitchFamily="18" charset="0"/>
              </a:rPr>
              <a:t> yang </a:t>
            </a:r>
            <a:r>
              <a:rPr lang="en-US" sz="2800" i="1" dirty="0" err="1" smtClean="0">
                <a:ln>
                  <a:solidFill>
                    <a:sysClr val="windowText" lastClr="000000"/>
                  </a:solidFill>
                </a:ln>
                <a:effectLst/>
                <a:latin typeface="Baskerville Old Face" pitchFamily="18" charset="0"/>
              </a:rPr>
              <a:t>soleh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itu</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taat</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kepada</a:t>
            </a:r>
            <a:r>
              <a:rPr lang="en-US" sz="2800" i="1" dirty="0" smtClean="0">
                <a:ln>
                  <a:solidFill>
                    <a:sysClr val="windowText" lastClr="000000"/>
                  </a:solidFill>
                </a:ln>
                <a:effectLst/>
                <a:latin typeface="Baskerville Old Face" pitchFamily="18" charset="0"/>
              </a:rPr>
              <a:t> Allah </a:t>
            </a:r>
            <a:r>
              <a:rPr lang="en-US" sz="2800" i="1" dirty="0" err="1" smtClean="0">
                <a:ln>
                  <a:solidFill>
                    <a:sysClr val="windowText" lastClr="000000"/>
                  </a:solidFill>
                </a:ln>
                <a:effectLst/>
                <a:latin typeface="Baskerville Old Face" pitchFamily="18" charset="0"/>
              </a:rPr>
              <a:t>dan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suaminya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dan</a:t>
            </a:r>
            <a:r>
              <a:rPr lang="en-US" sz="2800" i="1" dirty="0" smtClean="0">
                <a:ln>
                  <a:solidFill>
                    <a:sysClr val="windowText" lastClr="000000"/>
                  </a:solidFill>
                </a:ln>
                <a:effectLst/>
                <a:latin typeface="Baskerville Old Face" pitchFamily="18" charset="0"/>
              </a:rPr>
              <a:t> yang </a:t>
            </a:r>
            <a:r>
              <a:rPr lang="en-US" sz="2800" i="1" dirty="0" err="1" smtClean="0">
                <a:ln>
                  <a:solidFill>
                    <a:sysClr val="windowText" lastClr="000000"/>
                  </a:solidFill>
                </a:ln>
                <a:effectLst/>
                <a:latin typeface="Baskerville Old Face" pitchFamily="18" charset="0"/>
              </a:rPr>
              <a:t>memeilihara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dirinya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ketika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suami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tidak</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hadir</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bersama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dengan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pemeliharaan</a:t>
            </a:r>
            <a:r>
              <a:rPr lang="en-US" sz="2800" i="1" dirty="0" smtClean="0">
                <a:ln>
                  <a:solidFill>
                    <a:sysClr val="windowText" lastClr="000000"/>
                  </a:solidFill>
                </a:ln>
                <a:effectLst/>
                <a:latin typeface="Baskerville Old Face" pitchFamily="18" charset="0"/>
              </a:rPr>
              <a:t> Allah.  Dan </a:t>
            </a:r>
            <a:r>
              <a:rPr lang="en-US" sz="2800" i="1" dirty="0" err="1" smtClean="0">
                <a:ln>
                  <a:solidFill>
                    <a:sysClr val="windowText" lastClr="000000"/>
                  </a:solidFill>
                </a:ln>
                <a:effectLst/>
                <a:latin typeface="Baskerville Old Face" pitchFamily="18" charset="0"/>
              </a:rPr>
              <a:t>wanita-wanita</a:t>
            </a:r>
            <a:r>
              <a:rPr lang="en-US" sz="2800" i="1" dirty="0" smtClean="0">
                <a:ln>
                  <a:solidFill>
                    <a:sysClr val="windowText" lastClr="000000"/>
                  </a:solidFill>
                </a:ln>
                <a:effectLst/>
                <a:latin typeface="Baskerville Old Face" pitchFamily="18" charset="0"/>
              </a:rPr>
              <a:t> yang </a:t>
            </a:r>
            <a:r>
              <a:rPr lang="en-US" sz="2800" i="1" dirty="0" err="1" smtClean="0">
                <a:ln>
                  <a:solidFill>
                    <a:sysClr val="windowText" lastClr="000000"/>
                  </a:solidFill>
                </a:ln>
                <a:effectLst/>
                <a:latin typeface="Baskerville Old Face" pitchFamily="18" charset="0"/>
              </a:rPr>
              <a:t>kami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bimbang</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melakukan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nusyuz</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hendaklah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kamu</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menasihati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mereka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dan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pulaukanlah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mereka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di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tempat</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tidur</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dan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pukulah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mereka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Kemudian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jika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mereka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taatkanmu</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maka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janganlah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kamu</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mencari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jalan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untuk</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menyusahkan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mereka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Sesungguhnya</a:t>
            </a:r>
            <a:r>
              <a:rPr lang="en-US" sz="2800" i="1" dirty="0" smtClean="0">
                <a:ln>
                  <a:solidFill>
                    <a:sysClr val="windowText" lastClr="000000"/>
                  </a:solidFill>
                </a:ln>
                <a:effectLst/>
                <a:latin typeface="Baskerville Old Face" pitchFamily="18" charset="0"/>
              </a:rPr>
              <a:t> Allah </a:t>
            </a:r>
            <a:r>
              <a:rPr lang="en-US" sz="2800" i="1" dirty="0" err="1" smtClean="0">
                <a:ln>
                  <a:solidFill>
                    <a:sysClr val="windowText" lastClr="000000"/>
                  </a:solidFill>
                </a:ln>
                <a:effectLst/>
                <a:latin typeface="Baskerville Old Face" pitchFamily="18" charset="0"/>
              </a:rPr>
              <a:t>Maha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Tinggi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lagi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Maha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Besar</a:t>
            </a:r>
            <a:r>
              <a:rPr lang="en-US" sz="2800" i="1" dirty="0" smtClean="0">
                <a:ln>
                  <a:solidFill>
                    <a:sysClr val="windowText" lastClr="000000"/>
                  </a:solidFill>
                </a:ln>
                <a:effectLst/>
                <a:latin typeface="Baskerville Old Face" pitchFamily="18" charset="0"/>
              </a:rPr>
              <a:t>.</a:t>
            </a:r>
            <a:endParaRPr lang="en-US" sz="2800" i="1" dirty="0">
              <a:ln>
                <a:solidFill>
                  <a:sysClr val="windowText" lastClr="000000"/>
                </a:solidFill>
              </a:ln>
              <a:effectLst/>
              <a:latin typeface="Baskerville Old Face"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3657600" y="3200400"/>
            <a:ext cx="5181600" cy="523220"/>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800" i="1" dirty="0" err="1" smtClean="0">
                <a:ln>
                  <a:solidFill>
                    <a:sysClr val="windowText" lastClr="000000"/>
                  </a:solidFill>
                </a:ln>
                <a:effectLst/>
                <a:latin typeface="Baskerville Old Face" pitchFamily="18" charset="0"/>
              </a:rPr>
              <a:t>Surah</a:t>
            </a:r>
            <a:r>
              <a:rPr lang="en-US" sz="2800" i="1" dirty="0" smtClean="0">
                <a:ln>
                  <a:solidFill>
                    <a:sysClr val="windowText" lastClr="000000"/>
                  </a:solidFill>
                </a:ln>
                <a:effectLst/>
                <a:latin typeface="Baskerville Old Face" pitchFamily="18" charset="0"/>
              </a:rPr>
              <a:t> An-</a:t>
            </a:r>
            <a:r>
              <a:rPr lang="en-US" sz="2800" i="1" dirty="0" err="1" smtClean="0">
                <a:ln>
                  <a:solidFill>
                    <a:sysClr val="windowText" lastClr="000000"/>
                  </a:solidFill>
                </a:ln>
                <a:effectLst/>
                <a:latin typeface="Baskerville Old Face" pitchFamily="18" charset="0"/>
              </a:rPr>
              <a:t>Nisa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Ayat</a:t>
            </a:r>
            <a:r>
              <a:rPr lang="en-US" sz="2800" i="1" dirty="0" smtClean="0">
                <a:ln>
                  <a:solidFill>
                    <a:sysClr val="windowText" lastClr="000000"/>
                  </a:solidFill>
                </a:ln>
                <a:effectLst/>
                <a:latin typeface="Baskerville Old Face" pitchFamily="18" charset="0"/>
              </a:rPr>
              <a:t> 19 ..</a:t>
            </a:r>
            <a:endParaRPr lang="en-US" sz="2800" i="1" dirty="0">
              <a:ln>
                <a:solidFill>
                  <a:sysClr val="windowText" lastClr="000000"/>
                </a:solidFill>
              </a:ln>
              <a:effectLst/>
              <a:latin typeface="Baskerville Old Face" pitchFamily="18" charset="0"/>
            </a:endParaRPr>
          </a:p>
        </p:txBody>
      </p:sp>
      <p:sp>
        <p:nvSpPr>
          <p:cNvPr id="4" name="Rectangle 3"/>
          <p:cNvSpPr/>
          <p:nvPr/>
        </p:nvSpPr>
        <p:spPr>
          <a:xfrm>
            <a:off x="304800" y="3886200"/>
            <a:ext cx="3505200"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304800" y="4495800"/>
            <a:ext cx="8534400" cy="2246769"/>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fontAlgn="auto">
              <a:spcBef>
                <a:spcPts val="0"/>
              </a:spcBef>
              <a:spcAft>
                <a:spcPts val="0"/>
              </a:spcAft>
              <a:defRPr/>
            </a:pPr>
            <a:r>
              <a:rPr lang="en-US" sz="2800" i="1" dirty="0" smtClean="0">
                <a:ln>
                  <a:solidFill>
                    <a:sysClr val="windowText" lastClr="000000"/>
                  </a:solidFill>
                </a:ln>
                <a:effectLst/>
                <a:latin typeface="Baskerville Old Face" pitchFamily="18" charset="0"/>
              </a:rPr>
              <a:t>Dan </a:t>
            </a:r>
            <a:r>
              <a:rPr lang="en-US" sz="2800" i="1" dirty="0" err="1" smtClean="0">
                <a:ln>
                  <a:solidFill>
                    <a:sysClr val="windowText" lastClr="000000"/>
                  </a:solidFill>
                </a:ln>
                <a:effectLst/>
                <a:latin typeface="Baskerville Old Face" pitchFamily="18" charset="0"/>
              </a:rPr>
              <a:t>bergaullah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dengan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mereka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secara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baik</a:t>
            </a:r>
            <a:r>
              <a:rPr lang="en-US" sz="2800" i="1" dirty="0" smtClean="0">
                <a:ln>
                  <a:solidFill>
                    <a:sysClr val="windowText" lastClr="000000"/>
                  </a:solidFill>
                </a:ln>
                <a:effectLst/>
                <a:latin typeface="Baskerville Old Face" pitchFamily="18" charset="0"/>
              </a:rPr>
              <a:t>.  </a:t>
            </a:r>
          </a:p>
          <a:p>
            <a:pPr algn="ctr" fontAlgn="auto">
              <a:spcBef>
                <a:spcPts val="0"/>
              </a:spcBef>
              <a:spcAft>
                <a:spcPts val="0"/>
              </a:spcAft>
              <a:defRPr/>
            </a:pPr>
            <a:r>
              <a:rPr lang="en-US" sz="2800" i="1" dirty="0" err="1" smtClean="0">
                <a:ln>
                  <a:solidFill>
                    <a:sysClr val="windowText" lastClr="000000"/>
                  </a:solidFill>
                </a:ln>
                <a:effectLst/>
                <a:latin typeface="Baskerville Old Face" pitchFamily="18" charset="0"/>
              </a:rPr>
              <a:t>Kemudian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jika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kami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bencikan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mereka</a:t>
            </a:r>
            <a:r>
              <a:rPr lang="en-US" sz="2800" i="1" dirty="0" smtClean="0">
                <a:ln>
                  <a:solidFill>
                    <a:sysClr val="windowText" lastClr="000000"/>
                  </a:solidFill>
                </a:ln>
                <a:effectLst/>
                <a:latin typeface="Baskerville Old Face" pitchFamily="18" charset="0"/>
              </a:rPr>
              <a:t>, </a:t>
            </a:r>
          </a:p>
          <a:p>
            <a:pPr algn="ctr" fontAlgn="auto">
              <a:spcBef>
                <a:spcPts val="0"/>
              </a:spcBef>
              <a:spcAft>
                <a:spcPts val="0"/>
              </a:spcAft>
              <a:defRPr/>
            </a:pPr>
            <a:r>
              <a:rPr lang="en-US" sz="2800" i="1" dirty="0" err="1" smtClean="0">
                <a:ln>
                  <a:solidFill>
                    <a:sysClr val="windowText" lastClr="000000"/>
                  </a:solidFill>
                </a:ln>
                <a:effectLst/>
                <a:latin typeface="Baskerville Old Face" pitchFamily="18" charset="0"/>
              </a:rPr>
              <a:t>kerana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mungkin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kamu</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bencikan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sesuatu</a:t>
            </a:r>
            <a:r>
              <a:rPr lang="en-US" sz="2800" i="1" dirty="0" smtClean="0">
                <a:ln>
                  <a:solidFill>
                    <a:sysClr val="windowText" lastClr="000000"/>
                  </a:solidFill>
                </a:ln>
                <a:effectLst/>
                <a:latin typeface="Baskerville Old Face" pitchFamily="18" charset="0"/>
              </a:rPr>
              <a:t>, </a:t>
            </a:r>
          </a:p>
          <a:p>
            <a:pPr algn="ctr" fontAlgn="auto">
              <a:spcBef>
                <a:spcPts val="0"/>
              </a:spcBef>
              <a:spcAft>
                <a:spcPts val="0"/>
              </a:spcAft>
              <a:defRPr/>
            </a:pPr>
            <a:r>
              <a:rPr lang="en-US" sz="2800" i="1" dirty="0" err="1" smtClean="0">
                <a:ln>
                  <a:solidFill>
                    <a:sysClr val="windowText" lastClr="000000"/>
                  </a:solidFill>
                </a:ln>
                <a:effectLst/>
                <a:latin typeface="Baskerville Old Face" pitchFamily="18" charset="0"/>
              </a:rPr>
              <a:t>sedang</a:t>
            </a:r>
            <a:r>
              <a:rPr lang="en-US" sz="2800" i="1" dirty="0" smtClean="0">
                <a:ln>
                  <a:solidFill>
                    <a:sysClr val="windowText" lastClr="000000"/>
                  </a:solidFill>
                </a:ln>
                <a:effectLst/>
                <a:latin typeface="Baskerville Old Face" pitchFamily="18" charset="0"/>
              </a:rPr>
              <a:t> Allah </a:t>
            </a:r>
            <a:r>
              <a:rPr lang="en-US" sz="2800" i="1" dirty="0" err="1" smtClean="0">
                <a:ln>
                  <a:solidFill>
                    <a:sysClr val="windowText" lastClr="000000"/>
                  </a:solidFill>
                </a:ln>
                <a:effectLst/>
                <a:latin typeface="Baskerville Old Face" pitchFamily="18" charset="0"/>
              </a:rPr>
              <a:t>hendak</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menjadi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pada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apa</a:t>
            </a:r>
            <a:r>
              <a:rPr lang="en-US" sz="2800" i="1" dirty="0" smtClean="0">
                <a:ln>
                  <a:solidFill>
                    <a:sysClr val="windowText" lastClr="000000"/>
                  </a:solidFill>
                </a:ln>
                <a:effectLst/>
                <a:latin typeface="Baskerville Old Face" pitchFamily="18" charset="0"/>
              </a:rPr>
              <a:t> yang </a:t>
            </a:r>
            <a:r>
              <a:rPr lang="en-US" sz="2800" i="1" dirty="0" err="1" smtClean="0">
                <a:ln>
                  <a:solidFill>
                    <a:sysClr val="windowText" lastClr="000000"/>
                  </a:solidFill>
                </a:ln>
                <a:effectLst/>
                <a:latin typeface="Baskerville Old Face" pitchFamily="18" charset="0"/>
              </a:rPr>
              <a:t>kamu</a:t>
            </a:r>
            <a:r>
              <a:rPr lang="en-US" sz="2800" i="1" dirty="0" smtClean="0">
                <a:ln>
                  <a:solidFill>
                    <a:sysClr val="windowText" lastClr="000000"/>
                  </a:solidFill>
                </a:ln>
                <a:effectLst/>
                <a:latin typeface="Baskerville Old Face" pitchFamily="18" charset="0"/>
              </a:rPr>
              <a:t> </a:t>
            </a:r>
          </a:p>
          <a:p>
            <a:pPr algn="ctr" fontAlgn="auto">
              <a:spcBef>
                <a:spcPts val="0"/>
              </a:spcBef>
              <a:spcAft>
                <a:spcPts val="0"/>
              </a:spcAft>
              <a:defRPr/>
            </a:pPr>
            <a:r>
              <a:rPr lang="en-US" sz="2800" i="1" dirty="0" err="1" smtClean="0">
                <a:ln>
                  <a:solidFill>
                    <a:sysClr val="windowText" lastClr="000000"/>
                  </a:solidFill>
                </a:ln>
                <a:effectLst/>
                <a:latin typeface="Baskerville Old Face" pitchFamily="18" charset="0"/>
              </a:rPr>
              <a:t>benci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kebaikan</a:t>
            </a:r>
            <a:r>
              <a:rPr lang="en-US" sz="2800" i="1" dirty="0" smtClean="0">
                <a:ln>
                  <a:solidFill>
                    <a:sysClr val="windowText" lastClr="000000"/>
                  </a:solidFill>
                </a:ln>
                <a:effectLst/>
                <a:latin typeface="Baskerville Old Face" pitchFamily="18" charset="0"/>
              </a:rPr>
              <a:t> yang </a:t>
            </a:r>
            <a:r>
              <a:rPr lang="en-US" sz="2800" i="1" dirty="0" err="1" smtClean="0">
                <a:ln>
                  <a:solidFill>
                    <a:sysClr val="windowText" lastClr="000000"/>
                  </a:solidFill>
                </a:ln>
                <a:effectLst/>
                <a:latin typeface="Baskerville Old Face" pitchFamily="18" charset="0"/>
              </a:rPr>
              <a:t>banyak</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untuk</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kamu</a:t>
            </a:r>
            <a:r>
              <a:rPr lang="en-US" sz="2800" i="1" dirty="0" smtClean="0">
                <a:ln>
                  <a:solidFill>
                    <a:sysClr val="windowText" lastClr="000000"/>
                  </a:solidFill>
                </a:ln>
                <a:effectLst/>
                <a:latin typeface="Baskerville Old Face" pitchFamily="18" charset="0"/>
              </a:rPr>
              <a:t>).</a:t>
            </a:r>
            <a:endParaRPr lang="en-US" sz="2800" i="1" dirty="0">
              <a:ln>
                <a:solidFill>
                  <a:sysClr val="windowText" lastClr="000000"/>
                </a:solidFill>
              </a:ln>
              <a:effectLst/>
              <a:latin typeface="Baskerville Old Face" pitchFamily="18" charset="0"/>
            </a:endParaRPr>
          </a:p>
        </p:txBody>
      </p:sp>
      <p:sp>
        <p:nvSpPr>
          <p:cNvPr id="6" name="Rectangle 5"/>
          <p:cNvSpPr/>
          <p:nvPr/>
        </p:nvSpPr>
        <p:spPr>
          <a:xfrm>
            <a:off x="0" y="1371600"/>
            <a:ext cx="9144000" cy="1446550"/>
          </a:xfrm>
          <a:prstGeom prst="rect">
            <a:avLst/>
          </a:prstGeom>
          <a:solidFill>
            <a:srgbClr val="990000">
              <a:alpha val="15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وَعَاشِرُوهُنَّ بِالْمَعْرُوفِ ۚ فَإِن كَرِهْتُمُوهُنَّ فَعَسَىٰ أَن تَكْرَهُوا شَيْئًا وَيَجْعَلَ اللَّهُ فِيهِ خَيْرًا كَثِيرًا </a:t>
            </a:r>
            <a:r>
              <a:rPr lang="ar-SA" sz="2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(19)</a:t>
            </a:r>
            <a:endParaRPr lang="ms-MY" sz="2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492443"/>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Ditafsirkan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dari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Ulama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Mufassirin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905000" y="3886200"/>
            <a:ext cx="6629400" cy="9144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Menjaga</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perasaan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memuliakan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isteri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dengan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kasih</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sayang</a:t>
            </a:r>
            <a:r>
              <a:rPr lang="en-US" sz="2000" b="1" dirty="0" smtClean="0">
                <a:solidFill>
                  <a:schemeClr val="tx1"/>
                </a:solidFill>
                <a:latin typeface="Arial Black" pitchFamily="34" charset="0"/>
              </a:rPr>
              <a:t>.</a:t>
            </a:r>
            <a:endParaRPr lang="en-US" sz="2000" b="1" dirty="0">
              <a:solidFill>
                <a:schemeClr val="tx1"/>
              </a:solidFill>
              <a:latin typeface="Arial Black" pitchFamily="34" charset="0"/>
            </a:endParaRPr>
          </a:p>
        </p:txBody>
      </p:sp>
      <p:sp>
        <p:nvSpPr>
          <p:cNvPr id="4" name="Right Arrow 3"/>
          <p:cNvSpPr/>
          <p:nvPr/>
        </p:nvSpPr>
        <p:spPr>
          <a:xfrm>
            <a:off x="609600" y="3429000"/>
            <a:ext cx="1447800" cy="1295400"/>
          </a:xfrm>
          <a:prstGeom prst="rightArrow">
            <a:avLst>
              <a:gd name="adj1" fmla="val 66201"/>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Black" pitchFamily="34" charset="0"/>
              </a:rPr>
              <a:t>1</a:t>
            </a:r>
            <a:endParaRPr lang="en-US" sz="4800" dirty="0">
              <a:latin typeface="Arial Black" pitchFamily="34" charset="0"/>
            </a:endParaRPr>
          </a:p>
        </p:txBody>
      </p:sp>
      <p:sp>
        <p:nvSpPr>
          <p:cNvPr id="6" name="Rectangle 5"/>
          <p:cNvSpPr/>
          <p:nvPr/>
        </p:nvSpPr>
        <p:spPr>
          <a:xfrm>
            <a:off x="1905000" y="5166610"/>
            <a:ext cx="6629400" cy="9144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Ucapkan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salam</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kepada</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isteri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sebagai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doa</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kesejahteraan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hidupnya</a:t>
            </a:r>
            <a:r>
              <a:rPr lang="en-US" sz="2000" b="1" dirty="0" smtClean="0">
                <a:solidFill>
                  <a:schemeClr val="tx1"/>
                </a:solidFill>
                <a:latin typeface="Arial Black" pitchFamily="34" charset="0"/>
              </a:rPr>
              <a:t>.</a:t>
            </a:r>
            <a:endParaRPr lang="en-US" sz="2000" b="1" dirty="0">
              <a:solidFill>
                <a:schemeClr val="tx1"/>
              </a:solidFill>
              <a:latin typeface="Arial Black" pitchFamily="34" charset="0"/>
            </a:endParaRPr>
          </a:p>
        </p:txBody>
      </p:sp>
      <p:sp>
        <p:nvSpPr>
          <p:cNvPr id="7" name="Right Arrow 6"/>
          <p:cNvSpPr/>
          <p:nvPr/>
        </p:nvSpPr>
        <p:spPr>
          <a:xfrm>
            <a:off x="609600" y="4800600"/>
            <a:ext cx="1447800" cy="1295400"/>
          </a:xfrm>
          <a:prstGeom prst="rightArrow">
            <a:avLst>
              <a:gd name="adj1" fmla="val 66201"/>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Black" pitchFamily="34" charset="0"/>
              </a:rPr>
              <a:t>2</a:t>
            </a:r>
            <a:endParaRPr lang="en-US" sz="4800" dirty="0">
              <a:latin typeface="Arial Black" pitchFamily="34" charset="0"/>
            </a:endParaRPr>
          </a:p>
        </p:txBody>
      </p:sp>
      <p:sp>
        <p:nvSpPr>
          <p:cNvPr id="9" name="Rectangle 8"/>
          <p:cNvSpPr/>
          <p:nvPr/>
        </p:nvSpPr>
        <p:spPr>
          <a:xfrm>
            <a:off x="0" y="1371600"/>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وَعَاشِرُوهُنَّ بِالْمَعْرُوفِ</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05000" y="1676400"/>
            <a:ext cx="6629400" cy="9144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Pupukkan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kasih</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sayang</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dengan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pemberian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hadiah</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tutur</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bicara</a:t>
            </a:r>
            <a:r>
              <a:rPr lang="en-US" sz="2000" b="1" dirty="0" smtClean="0">
                <a:solidFill>
                  <a:schemeClr val="tx1"/>
                </a:solidFill>
                <a:latin typeface="Arial Black" pitchFamily="34" charset="0"/>
              </a:rPr>
              <a:t> yang </a:t>
            </a:r>
            <a:r>
              <a:rPr lang="en-US" sz="2000" b="1" dirty="0" err="1" smtClean="0">
                <a:solidFill>
                  <a:schemeClr val="tx1"/>
                </a:solidFill>
                <a:latin typeface="Arial Black" pitchFamily="34" charset="0"/>
              </a:rPr>
              <a:t>halus</a:t>
            </a:r>
            <a:r>
              <a:rPr lang="en-US" sz="2000" b="1" dirty="0" smtClean="0">
                <a:solidFill>
                  <a:schemeClr val="tx1"/>
                </a:solidFill>
                <a:latin typeface="Arial Black" pitchFamily="34" charset="0"/>
              </a:rPr>
              <a:t>.</a:t>
            </a:r>
            <a:endParaRPr lang="en-US" sz="2000" b="1" dirty="0">
              <a:solidFill>
                <a:schemeClr val="tx1"/>
              </a:solidFill>
              <a:latin typeface="Arial Black" pitchFamily="34" charset="0"/>
            </a:endParaRPr>
          </a:p>
        </p:txBody>
      </p:sp>
      <p:sp>
        <p:nvSpPr>
          <p:cNvPr id="3" name="Right Arrow 2"/>
          <p:cNvSpPr/>
          <p:nvPr/>
        </p:nvSpPr>
        <p:spPr>
          <a:xfrm>
            <a:off x="609600" y="1310390"/>
            <a:ext cx="1447800" cy="1295400"/>
          </a:xfrm>
          <a:prstGeom prst="rightArrow">
            <a:avLst>
              <a:gd name="adj1" fmla="val 66201"/>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Black" pitchFamily="34" charset="0"/>
              </a:rPr>
              <a:t>3</a:t>
            </a:r>
            <a:endParaRPr lang="en-US" sz="4800" dirty="0">
              <a:latin typeface="Arial Black" pitchFamily="34" charset="0"/>
            </a:endParaRPr>
          </a:p>
        </p:txBody>
      </p:sp>
      <p:sp>
        <p:nvSpPr>
          <p:cNvPr id="4" name="Rectangle 3"/>
          <p:cNvSpPr/>
          <p:nvPr/>
        </p:nvSpPr>
        <p:spPr>
          <a:xfrm>
            <a:off x="1905000" y="3337810"/>
            <a:ext cx="6629400" cy="914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Melayani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isteri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dengan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akhlak</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mulia</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dan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mesra</a:t>
            </a:r>
            <a:r>
              <a:rPr lang="en-US" sz="2000" b="1" dirty="0" smtClean="0">
                <a:solidFill>
                  <a:schemeClr val="tx1"/>
                </a:solidFill>
                <a:latin typeface="Arial Black" pitchFamily="34" charset="0"/>
              </a:rPr>
              <a:t>.</a:t>
            </a:r>
            <a:endParaRPr lang="en-US" sz="2000" b="1" dirty="0">
              <a:solidFill>
                <a:schemeClr val="tx1"/>
              </a:solidFill>
              <a:latin typeface="Arial Black" pitchFamily="34" charset="0"/>
            </a:endParaRPr>
          </a:p>
        </p:txBody>
      </p:sp>
      <p:sp>
        <p:nvSpPr>
          <p:cNvPr id="5" name="Right Arrow 4"/>
          <p:cNvSpPr/>
          <p:nvPr/>
        </p:nvSpPr>
        <p:spPr>
          <a:xfrm>
            <a:off x="609600" y="2971800"/>
            <a:ext cx="1447800" cy="1295400"/>
          </a:xfrm>
          <a:prstGeom prst="rightArrow">
            <a:avLst>
              <a:gd name="adj1" fmla="val 66201"/>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Black" pitchFamily="34" charset="0"/>
              </a:rPr>
              <a:t>4</a:t>
            </a:r>
            <a:endParaRPr lang="en-US" sz="4800" dirty="0">
              <a:latin typeface="Arial Black" pitchFamily="34" charset="0"/>
            </a:endParaRPr>
          </a:p>
        </p:txBody>
      </p:sp>
      <p:sp>
        <p:nvSpPr>
          <p:cNvPr id="6" name="Rectangle 5"/>
          <p:cNvSpPr/>
          <p:nvPr/>
        </p:nvSpPr>
        <p:spPr>
          <a:xfrm>
            <a:off x="1905000" y="4785610"/>
            <a:ext cx="6629400" cy="914400"/>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chemeClr val="tx1"/>
                </a:solidFill>
                <a:latin typeface="Arial Black" pitchFamily="34" charset="0"/>
              </a:rPr>
              <a:t>Jangan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aib</a:t>
            </a:r>
            <a:r>
              <a:rPr lang="en-US" sz="2000" b="1" dirty="0" smtClean="0">
                <a:solidFill>
                  <a:schemeClr val="tx1"/>
                </a:solidFill>
                <a:latin typeface="Arial Black" pitchFamily="34" charset="0"/>
              </a:rPr>
              <a:t> @ </a:t>
            </a:r>
            <a:r>
              <a:rPr lang="en-US" sz="2000" b="1" dirty="0" err="1" smtClean="0">
                <a:solidFill>
                  <a:schemeClr val="tx1"/>
                </a:solidFill>
                <a:latin typeface="Arial Black" pitchFamily="34" charset="0"/>
              </a:rPr>
              <a:t>ungkitkan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kesilapan</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isteri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tetapi</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sentiasa</a:t>
            </a:r>
            <a:r>
              <a:rPr lang="en-US" sz="2000" b="1" dirty="0" smtClean="0">
                <a:solidFill>
                  <a:schemeClr val="tx1"/>
                </a:solidFill>
                <a:latin typeface="Arial Black" pitchFamily="34" charset="0"/>
              </a:rPr>
              <a:t> </a:t>
            </a:r>
            <a:r>
              <a:rPr lang="en-US" sz="2000" b="1" dirty="0" err="1" smtClean="0">
                <a:solidFill>
                  <a:schemeClr val="tx1"/>
                </a:solidFill>
                <a:latin typeface="Arial Black" pitchFamily="34" charset="0"/>
              </a:rPr>
              <a:t>memaafkannya</a:t>
            </a:r>
            <a:r>
              <a:rPr lang="en-US" sz="2000" b="1" dirty="0" smtClean="0">
                <a:solidFill>
                  <a:schemeClr val="tx1"/>
                </a:solidFill>
                <a:latin typeface="Arial Black" pitchFamily="34" charset="0"/>
              </a:rPr>
              <a:t>.</a:t>
            </a:r>
            <a:endParaRPr lang="en-US" sz="2000" b="1" dirty="0">
              <a:solidFill>
                <a:schemeClr val="tx1"/>
              </a:solidFill>
              <a:latin typeface="Arial Black" pitchFamily="34" charset="0"/>
            </a:endParaRPr>
          </a:p>
        </p:txBody>
      </p:sp>
      <p:sp>
        <p:nvSpPr>
          <p:cNvPr id="7" name="Right Arrow 6"/>
          <p:cNvSpPr/>
          <p:nvPr/>
        </p:nvSpPr>
        <p:spPr>
          <a:xfrm>
            <a:off x="609600" y="4419600"/>
            <a:ext cx="1447800" cy="1295400"/>
          </a:xfrm>
          <a:prstGeom prst="rightArrow">
            <a:avLst>
              <a:gd name="adj1" fmla="val 66201"/>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latin typeface="Arial Black" pitchFamily="34" charset="0"/>
              </a:rPr>
              <a:t>5</a:t>
            </a:r>
            <a:endParaRPr lang="en-US" sz="4800" dirty="0">
              <a:latin typeface="Arial Black" pitchFamily="34" charset="0"/>
            </a:endParaRPr>
          </a:p>
        </p:txBody>
      </p:sp>
      <p:sp>
        <p:nvSpPr>
          <p:cNvPr id="8" name="Rectangle 7"/>
          <p:cNvSpPr/>
          <p:nvPr/>
        </p:nvSpPr>
        <p:spPr>
          <a:xfrm>
            <a:off x="0" y="86380"/>
            <a:ext cx="9144000" cy="492443"/>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Ditafsirkan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dari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Ulama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Mufassirin</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66800" y="4343400"/>
            <a:ext cx="7315200" cy="914400"/>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Arial Black" pitchFamily="34" charset="0"/>
              </a:rPr>
              <a:t>YANG BAIK DARI  </a:t>
            </a:r>
            <a:r>
              <a:rPr lang="en-US" sz="3200" b="1" dirty="0" smtClean="0">
                <a:solidFill>
                  <a:srgbClr val="FC10DA"/>
                </a:solidFill>
                <a:effectLst>
                  <a:glow rad="101600">
                    <a:schemeClr val="bg1">
                      <a:alpha val="60000"/>
                    </a:schemeClr>
                  </a:glow>
                </a:effectLst>
                <a:latin typeface="Arial Black" pitchFamily="34" charset="0"/>
              </a:rPr>
              <a:t>SUAMI</a:t>
            </a:r>
            <a:r>
              <a:rPr lang="en-US" sz="2000" b="1" dirty="0" smtClean="0">
                <a:solidFill>
                  <a:schemeClr val="tx1"/>
                </a:solidFill>
                <a:latin typeface="Arial Black" pitchFamily="34" charset="0"/>
              </a:rPr>
              <a:t>  KEPADA  </a:t>
            </a:r>
            <a:r>
              <a:rPr lang="en-US" sz="3200" b="1" dirty="0" smtClean="0">
                <a:solidFill>
                  <a:srgbClr val="FC10DA"/>
                </a:solidFill>
                <a:effectLst>
                  <a:glow rad="101600">
                    <a:schemeClr val="bg1">
                      <a:alpha val="60000"/>
                    </a:schemeClr>
                  </a:glow>
                </a:effectLst>
                <a:latin typeface="Arial Black" pitchFamily="34" charset="0"/>
              </a:rPr>
              <a:t>ISTERI</a:t>
            </a:r>
            <a:endParaRPr lang="en-US" sz="3200" b="1" dirty="0">
              <a:solidFill>
                <a:srgbClr val="FC10DA"/>
              </a:solidFill>
              <a:effectLst>
                <a:glow rad="101600">
                  <a:schemeClr val="bg1">
                    <a:alpha val="60000"/>
                  </a:schemeClr>
                </a:glow>
              </a:effectLst>
              <a:latin typeface="Arial Black" pitchFamily="34" charset="0"/>
            </a:endParaRPr>
          </a:p>
        </p:txBody>
      </p:sp>
      <p:sp>
        <p:nvSpPr>
          <p:cNvPr id="8" name="Rectangle 7"/>
          <p:cNvSpPr/>
          <p:nvPr/>
        </p:nvSpPr>
        <p:spPr>
          <a:xfrm>
            <a:off x="0" y="86380"/>
            <a:ext cx="9144000" cy="492443"/>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Prinsip</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SUAMI “MEMBAHAGIAKAN ISTERI”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9" name="Right Arrow 8"/>
          <p:cNvSpPr/>
          <p:nvPr/>
        </p:nvSpPr>
        <p:spPr>
          <a:xfrm rot="5400000">
            <a:off x="1771650" y="1519940"/>
            <a:ext cx="2133600" cy="3390900"/>
          </a:xfrm>
          <a:prstGeom prst="rightArrow">
            <a:avLst>
              <a:gd name="adj1" fmla="val 85235"/>
              <a:gd name="adj2" fmla="val 57910"/>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effectLst>
                  <a:glow rad="101600">
                    <a:schemeClr val="tx1">
                      <a:alpha val="60000"/>
                    </a:schemeClr>
                  </a:glow>
                  <a:outerShdw blurRad="38100" dist="38100" dir="2700000" algn="tl">
                    <a:srgbClr val="000000">
                      <a:alpha val="43137"/>
                    </a:srgbClr>
                  </a:outerShdw>
                </a:effectLst>
                <a:latin typeface="Arial Black" pitchFamily="34" charset="0"/>
              </a:rPr>
              <a:t>KEPIMPINAN</a:t>
            </a:r>
            <a:endParaRPr lang="en-US" sz="28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10" name="Right Arrow 9"/>
          <p:cNvSpPr/>
          <p:nvPr/>
        </p:nvSpPr>
        <p:spPr>
          <a:xfrm rot="5400000">
            <a:off x="5695950" y="1504950"/>
            <a:ext cx="2133600" cy="3390900"/>
          </a:xfrm>
          <a:prstGeom prst="rightArrow">
            <a:avLst>
              <a:gd name="adj1" fmla="val 85235"/>
              <a:gd name="adj2" fmla="val 57910"/>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dirty="0" smtClean="0">
                <a:effectLst>
                  <a:glow rad="101600">
                    <a:schemeClr val="tx1">
                      <a:alpha val="60000"/>
                    </a:schemeClr>
                  </a:glow>
                  <a:outerShdw blurRad="38100" dist="38100" dir="2700000" algn="tl">
                    <a:srgbClr val="000000">
                      <a:alpha val="43137"/>
                    </a:srgbClr>
                  </a:outerShdw>
                </a:effectLst>
                <a:latin typeface="Arial Black" pitchFamily="34" charset="0"/>
              </a:rPr>
              <a:t>PERGAULAN</a:t>
            </a:r>
            <a:endParaRPr lang="en-US" sz="2800" dirty="0">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3048000" y="1371600"/>
            <a:ext cx="3124200" cy="707886"/>
          </a:xfrm>
          <a:prstGeom prst="rect">
            <a:avLst/>
          </a:prstGeom>
          <a:noFill/>
        </p:spPr>
        <p:txBody>
          <a:bodyPr wrap="square" rtlCol="0">
            <a:spAutoFit/>
          </a:bodyPr>
          <a:lstStyle/>
          <a:p>
            <a:pPr algn="ctr"/>
            <a:r>
              <a:rPr lang="en-US" sz="4000" dirty="0" smtClean="0">
                <a:latin typeface="Arial Black" pitchFamily="34" charset="0"/>
              </a:rPr>
              <a:t>MELALUI</a:t>
            </a:r>
            <a:endParaRPr lang="en-US" sz="4000" dirty="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86380"/>
            <a:ext cx="9144000" cy="492443"/>
          </a:xfrm>
          <a:prstGeom prst="rect">
            <a:avLst/>
          </a:prstGeom>
        </p:spPr>
        <p:txBody>
          <a:bodyPr wrap="square">
            <a:spAutoFit/>
          </a:bodyPr>
          <a:lstStyle/>
          <a:p>
            <a:pPr algn="ctr" fontAlgn="auto">
              <a:spcBef>
                <a:spcPts val="0"/>
              </a:spcBef>
              <a:spcAft>
                <a:spcPts val="0"/>
              </a:spcAft>
              <a:defRPr/>
            </a:pP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Tanggungjawab</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Suami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Isteri</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a:t>
            </a:r>
            <a:r>
              <a:rPr lang="en-US" sz="2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iaitu</a:t>
            </a:r>
            <a:r>
              <a:rPr lang="en-US" sz="2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endParaRPr lang="en-US" sz="2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11" name="Line Callout 1 (Border and Accent Bar) 10"/>
          <p:cNvSpPr/>
          <p:nvPr/>
        </p:nvSpPr>
        <p:spPr>
          <a:xfrm>
            <a:off x="1828800" y="1066800"/>
            <a:ext cx="3733800" cy="1143000"/>
          </a:xfrm>
          <a:prstGeom prst="accentBorderCallout1">
            <a:avLst>
              <a:gd name="adj1" fmla="val 37329"/>
              <a:gd name="adj2" fmla="val -5352"/>
              <a:gd name="adj3" fmla="val 170205"/>
              <a:gd name="adj4" fmla="val -3699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Black" pitchFamily="34" charset="0"/>
              </a:rPr>
              <a:t>Memimpin</a:t>
            </a:r>
            <a:r>
              <a:rPr lang="en-US" sz="2800" dirty="0" smtClean="0">
                <a:solidFill>
                  <a:schemeClr val="tx1"/>
                </a:solidFill>
                <a:latin typeface="Arial Black" pitchFamily="34" charset="0"/>
              </a:rPr>
              <a:t> </a:t>
            </a:r>
            <a:r>
              <a:rPr lang="en-US" sz="2800" dirty="0" err="1" smtClean="0">
                <a:solidFill>
                  <a:schemeClr val="tx1"/>
                </a:solidFill>
                <a:latin typeface="Arial Black" pitchFamily="34" charset="0"/>
              </a:rPr>
              <a:t>isteri</a:t>
            </a:r>
            <a:endParaRPr lang="en-US" sz="2800" dirty="0">
              <a:solidFill>
                <a:schemeClr val="tx1"/>
              </a:solidFill>
              <a:latin typeface="Arial Black" pitchFamily="34" charset="0"/>
            </a:endParaRPr>
          </a:p>
        </p:txBody>
      </p:sp>
      <p:sp>
        <p:nvSpPr>
          <p:cNvPr id="12" name="Line Callout 1 (Border and Accent Bar) 11"/>
          <p:cNvSpPr/>
          <p:nvPr/>
        </p:nvSpPr>
        <p:spPr>
          <a:xfrm>
            <a:off x="1828800" y="2438400"/>
            <a:ext cx="3810000" cy="1143000"/>
          </a:xfrm>
          <a:prstGeom prst="accentBorderCallout1">
            <a:avLst>
              <a:gd name="adj1" fmla="val 53067"/>
              <a:gd name="adj2" fmla="val -5352"/>
              <a:gd name="adj3" fmla="val 56107"/>
              <a:gd name="adj4" fmla="val -35055"/>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Black" pitchFamily="34" charset="0"/>
              </a:rPr>
              <a:t>Melindungi</a:t>
            </a:r>
            <a:r>
              <a:rPr lang="en-US" sz="2800" dirty="0" smtClean="0">
                <a:solidFill>
                  <a:schemeClr val="tx1"/>
                </a:solidFill>
                <a:latin typeface="Arial Black" pitchFamily="34" charset="0"/>
              </a:rPr>
              <a:t> </a:t>
            </a:r>
            <a:r>
              <a:rPr lang="en-US" sz="2800" dirty="0" err="1" smtClean="0">
                <a:solidFill>
                  <a:schemeClr val="tx1"/>
                </a:solidFill>
                <a:latin typeface="Arial Black" pitchFamily="34" charset="0"/>
              </a:rPr>
              <a:t>isteri</a:t>
            </a:r>
            <a:endParaRPr lang="en-US" sz="2800" dirty="0">
              <a:solidFill>
                <a:schemeClr val="tx1"/>
              </a:solidFill>
              <a:latin typeface="Arial Black" pitchFamily="34" charset="0"/>
            </a:endParaRPr>
          </a:p>
        </p:txBody>
      </p:sp>
      <p:sp>
        <p:nvSpPr>
          <p:cNvPr id="13" name="Line Callout 1 (Border and Accent Bar) 12"/>
          <p:cNvSpPr/>
          <p:nvPr/>
        </p:nvSpPr>
        <p:spPr>
          <a:xfrm>
            <a:off x="1905000" y="3810000"/>
            <a:ext cx="3810000" cy="1066800"/>
          </a:xfrm>
          <a:prstGeom prst="accentBorderCallout1">
            <a:avLst>
              <a:gd name="adj1" fmla="val 37329"/>
              <a:gd name="adj2" fmla="val -5352"/>
              <a:gd name="adj3" fmla="val 36271"/>
              <a:gd name="adj4" fmla="val -3404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Black" pitchFamily="34" charset="0"/>
              </a:rPr>
              <a:t>Mengauli</a:t>
            </a:r>
            <a:r>
              <a:rPr lang="en-US" sz="2800" dirty="0" smtClean="0">
                <a:solidFill>
                  <a:schemeClr val="tx1"/>
                </a:solidFill>
                <a:latin typeface="Arial Black" pitchFamily="34" charset="0"/>
              </a:rPr>
              <a:t> </a:t>
            </a:r>
            <a:r>
              <a:rPr lang="en-US" sz="2800" dirty="0" err="1" smtClean="0">
                <a:solidFill>
                  <a:schemeClr val="tx1"/>
                </a:solidFill>
                <a:latin typeface="Arial Black" pitchFamily="34" charset="0"/>
              </a:rPr>
              <a:t>isteri</a:t>
            </a:r>
            <a:r>
              <a:rPr lang="en-US" sz="2800" dirty="0" smtClean="0">
                <a:solidFill>
                  <a:schemeClr val="tx1"/>
                </a:solidFill>
                <a:latin typeface="Arial Black" pitchFamily="34" charset="0"/>
              </a:rPr>
              <a:t> </a:t>
            </a:r>
            <a:r>
              <a:rPr lang="en-US" sz="2800" dirty="0" err="1" smtClean="0">
                <a:solidFill>
                  <a:schemeClr val="tx1"/>
                </a:solidFill>
                <a:latin typeface="Arial Black" pitchFamily="34" charset="0"/>
              </a:rPr>
              <a:t>dengan</a:t>
            </a:r>
            <a:r>
              <a:rPr lang="en-US" sz="2800" dirty="0" smtClean="0">
                <a:solidFill>
                  <a:schemeClr val="tx1"/>
                </a:solidFill>
                <a:latin typeface="Arial Black" pitchFamily="34" charset="0"/>
              </a:rPr>
              <a:t> </a:t>
            </a:r>
            <a:r>
              <a:rPr lang="en-US" sz="2800" dirty="0" err="1" smtClean="0">
                <a:solidFill>
                  <a:schemeClr val="tx1"/>
                </a:solidFill>
                <a:latin typeface="Arial Black" pitchFamily="34" charset="0"/>
              </a:rPr>
              <a:t>mesra</a:t>
            </a:r>
            <a:endParaRPr lang="en-US" sz="2800" dirty="0">
              <a:solidFill>
                <a:schemeClr val="tx1"/>
              </a:solidFill>
              <a:latin typeface="Arial Black" pitchFamily="34" charset="0"/>
            </a:endParaRPr>
          </a:p>
        </p:txBody>
      </p:sp>
      <p:sp>
        <p:nvSpPr>
          <p:cNvPr id="14" name="Line Callout 1 (Border and Accent Bar) 13"/>
          <p:cNvSpPr/>
          <p:nvPr/>
        </p:nvSpPr>
        <p:spPr>
          <a:xfrm>
            <a:off x="1858780" y="5181600"/>
            <a:ext cx="3856220" cy="1295400"/>
          </a:xfrm>
          <a:prstGeom prst="accentBorderCallout1">
            <a:avLst>
              <a:gd name="adj1" fmla="val 37329"/>
              <a:gd name="adj2" fmla="val -5352"/>
              <a:gd name="adj3" fmla="val -90007"/>
              <a:gd name="adj4" fmla="val -40519"/>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Black" pitchFamily="34" charset="0"/>
              </a:rPr>
              <a:t>Bahagiakan</a:t>
            </a:r>
            <a:r>
              <a:rPr lang="en-US" sz="2800" dirty="0" smtClean="0">
                <a:solidFill>
                  <a:schemeClr val="tx1"/>
                </a:solidFill>
                <a:latin typeface="Arial Black" pitchFamily="34" charset="0"/>
              </a:rPr>
              <a:t> </a:t>
            </a:r>
            <a:r>
              <a:rPr lang="en-US" sz="2800" dirty="0" err="1" smtClean="0">
                <a:solidFill>
                  <a:schemeClr val="tx1"/>
                </a:solidFill>
                <a:latin typeface="Arial Black" pitchFamily="34" charset="0"/>
              </a:rPr>
              <a:t>isteri</a:t>
            </a:r>
            <a:r>
              <a:rPr lang="en-US" sz="2800" dirty="0" smtClean="0">
                <a:solidFill>
                  <a:schemeClr val="tx1"/>
                </a:solidFill>
                <a:latin typeface="Arial Black" pitchFamily="34" charset="0"/>
              </a:rPr>
              <a:t> </a:t>
            </a:r>
            <a:r>
              <a:rPr lang="en-US" sz="2800" dirty="0" err="1" smtClean="0">
                <a:solidFill>
                  <a:schemeClr val="tx1"/>
                </a:solidFill>
                <a:latin typeface="Arial Black" pitchFamily="34" charset="0"/>
              </a:rPr>
              <a:t>dengan</a:t>
            </a:r>
            <a:r>
              <a:rPr lang="en-US" sz="2800" dirty="0" smtClean="0">
                <a:solidFill>
                  <a:schemeClr val="tx1"/>
                </a:solidFill>
                <a:latin typeface="Arial Black" pitchFamily="34" charset="0"/>
              </a:rPr>
              <a:t> </a:t>
            </a:r>
            <a:r>
              <a:rPr lang="en-US" sz="2800" dirty="0" err="1" smtClean="0">
                <a:solidFill>
                  <a:schemeClr val="tx1"/>
                </a:solidFill>
                <a:latin typeface="Arial Black" pitchFamily="34" charset="0"/>
              </a:rPr>
              <a:t>didikan</a:t>
            </a:r>
            <a:r>
              <a:rPr lang="en-US" sz="2800" dirty="0" smtClean="0">
                <a:solidFill>
                  <a:schemeClr val="tx1"/>
                </a:solidFill>
                <a:latin typeface="Arial Black" pitchFamily="34" charset="0"/>
              </a:rPr>
              <a:t> agama</a:t>
            </a:r>
            <a:endParaRPr lang="en-US" sz="2800" dirty="0">
              <a:solidFill>
                <a:schemeClr val="tx1"/>
              </a:solidFill>
              <a:latin typeface="Arial Black" pitchFamily="34" charset="0"/>
            </a:endParaRPr>
          </a:p>
        </p:txBody>
      </p:sp>
      <p:sp>
        <p:nvSpPr>
          <p:cNvPr id="15" name="Rounded Rectangle 14"/>
          <p:cNvSpPr/>
          <p:nvPr/>
        </p:nvSpPr>
        <p:spPr>
          <a:xfrm rot="16200000">
            <a:off x="-838200" y="3352800"/>
            <a:ext cx="2819400" cy="685800"/>
          </a:xfrm>
          <a:prstGeom prst="round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latin typeface="Arial Black" pitchFamily="34" charset="0"/>
              </a:rPr>
              <a:t>SUAMI</a:t>
            </a:r>
            <a:endParaRPr lang="en-US" sz="4400" dirty="0">
              <a:solidFill>
                <a:schemeClr val="tx1"/>
              </a:solidFill>
              <a:latin typeface="Arial Black" pitchFamily="34" charset="0"/>
            </a:endParaRPr>
          </a:p>
        </p:txBody>
      </p:sp>
      <p:sp>
        <p:nvSpPr>
          <p:cNvPr id="17" name="Line Callout 1 (Border and Accent Bar) 16"/>
          <p:cNvSpPr/>
          <p:nvPr/>
        </p:nvSpPr>
        <p:spPr>
          <a:xfrm>
            <a:off x="6324600" y="5181600"/>
            <a:ext cx="2819400" cy="1600200"/>
          </a:xfrm>
          <a:prstGeom prst="accentBorderCallout1">
            <a:avLst>
              <a:gd name="adj1" fmla="val 20389"/>
              <a:gd name="adj2" fmla="val -4756"/>
              <a:gd name="adj3" fmla="val 55532"/>
              <a:gd name="adj4" fmla="val -22979"/>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effectLst>
                  <a:glow rad="101600">
                    <a:schemeClr val="tx1">
                      <a:alpha val="60000"/>
                    </a:schemeClr>
                  </a:glow>
                </a:effectLst>
                <a:latin typeface="Arial Black" pitchFamily="34" charset="0"/>
              </a:rPr>
              <a:t>Agar </a:t>
            </a:r>
            <a:r>
              <a:rPr lang="en-US" sz="2400" dirty="0" err="1" smtClean="0">
                <a:effectLst>
                  <a:glow rad="101600">
                    <a:schemeClr val="tx1">
                      <a:alpha val="60000"/>
                    </a:schemeClr>
                  </a:glow>
                </a:effectLst>
                <a:latin typeface="Arial Black" pitchFamily="34" charset="0"/>
              </a:rPr>
              <a:t>Isteri</a:t>
            </a:r>
            <a:r>
              <a:rPr lang="en-US" sz="2400" dirty="0" smtClean="0">
                <a:effectLst>
                  <a:glow rad="101600">
                    <a:schemeClr val="tx1">
                      <a:alpha val="60000"/>
                    </a:schemeClr>
                  </a:glow>
                </a:effectLst>
                <a:latin typeface="Arial Black" pitchFamily="34" charset="0"/>
              </a:rPr>
              <a:t> </a:t>
            </a:r>
            <a:r>
              <a:rPr lang="en-US" sz="2400" dirty="0" err="1" smtClean="0">
                <a:effectLst>
                  <a:glow rad="101600">
                    <a:schemeClr val="tx1">
                      <a:alpha val="60000"/>
                    </a:schemeClr>
                  </a:glow>
                </a:effectLst>
                <a:latin typeface="Arial Black" pitchFamily="34" charset="0"/>
              </a:rPr>
              <a:t>Menjaga</a:t>
            </a:r>
            <a:r>
              <a:rPr lang="en-US" sz="2400" dirty="0" smtClean="0">
                <a:effectLst>
                  <a:glow rad="101600">
                    <a:schemeClr val="tx1">
                      <a:alpha val="60000"/>
                    </a:schemeClr>
                  </a:glow>
                </a:effectLst>
                <a:latin typeface="Arial Black" pitchFamily="34" charset="0"/>
              </a:rPr>
              <a:t> &amp; </a:t>
            </a:r>
            <a:r>
              <a:rPr lang="en-US" sz="2400" dirty="0" err="1" smtClean="0">
                <a:effectLst>
                  <a:glow rad="101600">
                    <a:schemeClr val="tx1">
                      <a:alpha val="60000"/>
                    </a:schemeClr>
                  </a:glow>
                </a:effectLst>
                <a:latin typeface="Arial Black" pitchFamily="34" charset="0"/>
              </a:rPr>
              <a:t>Menunaikan</a:t>
            </a:r>
            <a:r>
              <a:rPr lang="en-US" sz="2400" dirty="0" smtClean="0">
                <a:effectLst>
                  <a:glow rad="101600">
                    <a:schemeClr val="tx1">
                      <a:alpha val="60000"/>
                    </a:schemeClr>
                  </a:glow>
                </a:effectLst>
                <a:latin typeface="Arial Black" pitchFamily="34" charset="0"/>
              </a:rPr>
              <a:t> </a:t>
            </a:r>
            <a:r>
              <a:rPr lang="en-US" sz="2400" dirty="0" err="1" smtClean="0">
                <a:effectLst>
                  <a:glow rad="101600">
                    <a:schemeClr val="tx1">
                      <a:alpha val="60000"/>
                    </a:schemeClr>
                  </a:glow>
                </a:effectLst>
                <a:latin typeface="Arial Black" pitchFamily="34" charset="0"/>
              </a:rPr>
              <a:t>Solat</a:t>
            </a:r>
            <a:endParaRPr lang="en-US" sz="2400" dirty="0">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5105400" y="3200400"/>
            <a:ext cx="3733800" cy="461665"/>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400" i="1" dirty="0" err="1" smtClean="0">
                <a:ln>
                  <a:solidFill>
                    <a:sysClr val="windowText" lastClr="000000"/>
                  </a:solidFill>
                </a:ln>
                <a:effectLst/>
                <a:latin typeface="Baskerville Old Face" pitchFamily="18" charset="0"/>
              </a:rPr>
              <a:t>Surah</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Taha</a:t>
            </a:r>
            <a:r>
              <a:rPr lang="en-US" sz="2400" i="1" dirty="0" smtClean="0">
                <a:ln>
                  <a:solidFill>
                    <a:sysClr val="windowText" lastClr="000000"/>
                  </a:solidFill>
                </a:ln>
                <a:effectLst/>
                <a:latin typeface="Baskerville Old Face" pitchFamily="18" charset="0"/>
              </a:rPr>
              <a:t>,  </a:t>
            </a:r>
            <a:r>
              <a:rPr lang="en-US" sz="2400" i="1" dirty="0" err="1" smtClean="0">
                <a:ln>
                  <a:solidFill>
                    <a:sysClr val="windowText" lastClr="000000"/>
                  </a:solidFill>
                </a:ln>
                <a:effectLst/>
                <a:latin typeface="Baskerville Old Face" pitchFamily="18" charset="0"/>
              </a:rPr>
              <a:t>Ayat</a:t>
            </a:r>
            <a:r>
              <a:rPr lang="en-US" sz="2400" i="1" dirty="0" smtClean="0">
                <a:ln>
                  <a:solidFill>
                    <a:sysClr val="windowText" lastClr="000000"/>
                  </a:solidFill>
                </a:ln>
                <a:effectLst/>
                <a:latin typeface="Baskerville Old Face" pitchFamily="18" charset="0"/>
              </a:rPr>
              <a:t> 132..</a:t>
            </a:r>
            <a:endParaRPr lang="en-US" sz="2400" i="1" dirty="0">
              <a:ln>
                <a:solidFill>
                  <a:sysClr val="windowText" lastClr="000000"/>
                </a:solidFill>
              </a:ln>
              <a:effectLst/>
              <a:latin typeface="Baskerville Old Face" pitchFamily="18" charset="0"/>
            </a:endParaRPr>
          </a:p>
        </p:txBody>
      </p:sp>
      <p:sp>
        <p:nvSpPr>
          <p:cNvPr id="4" name="Rectangle 3"/>
          <p:cNvSpPr/>
          <p:nvPr/>
        </p:nvSpPr>
        <p:spPr>
          <a:xfrm>
            <a:off x="76200" y="4048780"/>
            <a:ext cx="3505200"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39910" y="4495800"/>
            <a:ext cx="8839200" cy="2246769"/>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fontAlgn="auto">
              <a:spcBef>
                <a:spcPts val="0"/>
              </a:spcBef>
              <a:spcAft>
                <a:spcPts val="0"/>
              </a:spcAft>
              <a:defRPr/>
            </a:pPr>
            <a:r>
              <a:rPr lang="en-US" sz="2800" i="1" dirty="0" smtClean="0">
                <a:ln>
                  <a:solidFill>
                    <a:sysClr val="windowText" lastClr="000000"/>
                  </a:solidFill>
                </a:ln>
                <a:effectLst/>
                <a:latin typeface="Baskerville Old Face" pitchFamily="18" charset="0"/>
              </a:rPr>
              <a:t>Dan </a:t>
            </a:r>
            <a:r>
              <a:rPr lang="en-US" sz="2800" i="1" dirty="0" err="1" smtClean="0">
                <a:ln>
                  <a:solidFill>
                    <a:sysClr val="windowText" lastClr="000000"/>
                  </a:solidFill>
                </a:ln>
                <a:effectLst/>
                <a:latin typeface="Baskerville Old Face" pitchFamily="18" charset="0"/>
              </a:rPr>
              <a:t>perintahkanlah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keluargamu</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serta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umatmu</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mengerjakan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sembahyang</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dan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hendaklah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engkau</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tekun</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bersabar</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menunaikannya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Kami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tidak</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meminta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rezeki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kepadamu</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Kamilah</a:t>
            </a:r>
            <a:r>
              <a:rPr lang="en-US" sz="2800" i="1" dirty="0" smtClean="0">
                <a:ln>
                  <a:solidFill>
                    <a:sysClr val="windowText" lastClr="000000"/>
                  </a:solidFill>
                </a:ln>
                <a:effectLst/>
                <a:latin typeface="Baskerville Old Face" pitchFamily="18" charset="0"/>
              </a:rPr>
              <a:t> yang </a:t>
            </a:r>
            <a:r>
              <a:rPr lang="en-US" sz="2800" i="1" dirty="0" err="1" smtClean="0">
                <a:ln>
                  <a:solidFill>
                    <a:sysClr val="windowText" lastClr="000000"/>
                  </a:solidFill>
                </a:ln>
                <a:effectLst/>
                <a:latin typeface="Baskerville Old Face" pitchFamily="18" charset="0"/>
              </a:rPr>
              <a:t>memberi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rezeki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kepadamu</a:t>
            </a:r>
            <a:r>
              <a:rPr lang="en-US" sz="2800" i="1" dirty="0" smtClean="0">
                <a:ln>
                  <a:solidFill>
                    <a:sysClr val="windowText" lastClr="000000"/>
                  </a:solidFill>
                </a:ln>
                <a:effectLst/>
                <a:latin typeface="Baskerville Old Face" pitchFamily="18" charset="0"/>
              </a:rPr>
              <a:t>. Dan </a:t>
            </a:r>
            <a:r>
              <a:rPr lang="en-US" sz="2800" i="1" dirty="0" err="1" smtClean="0">
                <a:ln>
                  <a:solidFill>
                    <a:sysClr val="windowText" lastClr="000000"/>
                  </a:solidFill>
                </a:ln>
                <a:effectLst/>
                <a:latin typeface="Baskerville Old Face" pitchFamily="18" charset="0"/>
              </a:rPr>
              <a:t>kesudahan</a:t>
            </a:r>
            <a:r>
              <a:rPr lang="en-US" sz="2800" i="1" dirty="0" smtClean="0">
                <a:ln>
                  <a:solidFill>
                    <a:sysClr val="windowText" lastClr="000000"/>
                  </a:solidFill>
                </a:ln>
                <a:effectLst/>
                <a:latin typeface="Baskerville Old Face" pitchFamily="18" charset="0"/>
              </a:rPr>
              <a:t> yang </a:t>
            </a:r>
            <a:r>
              <a:rPr lang="en-US" sz="2800" i="1" dirty="0" err="1" smtClean="0">
                <a:ln>
                  <a:solidFill>
                    <a:sysClr val="windowText" lastClr="000000"/>
                  </a:solidFill>
                </a:ln>
                <a:effectLst/>
                <a:latin typeface="Baskerville Old Face" pitchFamily="18" charset="0"/>
              </a:rPr>
              <a:t>baik</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adalah</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bagi</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orang</a:t>
            </a:r>
            <a:r>
              <a:rPr lang="en-US" sz="2800" i="1" dirty="0" smtClean="0">
                <a:ln>
                  <a:solidFill>
                    <a:sysClr val="windowText" lastClr="000000"/>
                  </a:solidFill>
                </a:ln>
                <a:effectLst/>
                <a:latin typeface="Baskerville Old Face" pitchFamily="18" charset="0"/>
              </a:rPr>
              <a:t> yang </a:t>
            </a:r>
            <a:r>
              <a:rPr lang="en-US" sz="2800" i="1" dirty="0" err="1" smtClean="0">
                <a:ln>
                  <a:solidFill>
                    <a:sysClr val="windowText" lastClr="000000"/>
                  </a:solidFill>
                </a:ln>
                <a:effectLst/>
                <a:latin typeface="Baskerville Old Face" pitchFamily="18" charset="0"/>
              </a:rPr>
              <a:t>bertakwa</a:t>
            </a:r>
            <a:r>
              <a:rPr lang="en-US" sz="2800" i="1" dirty="0" smtClean="0">
                <a:ln>
                  <a:solidFill>
                    <a:sysClr val="windowText" lastClr="000000"/>
                  </a:solidFill>
                </a:ln>
                <a:effectLst/>
                <a:latin typeface="Baskerville Old Face" pitchFamily="18" charset="0"/>
              </a:rPr>
              <a:t>.</a:t>
            </a:r>
            <a:endParaRPr lang="en-US" sz="2800" i="1" dirty="0">
              <a:ln>
                <a:solidFill>
                  <a:sysClr val="windowText" lastClr="000000"/>
                </a:solidFill>
              </a:ln>
              <a:effectLst/>
              <a:latin typeface="Baskerville Old Face" pitchFamily="18" charset="0"/>
            </a:endParaRPr>
          </a:p>
        </p:txBody>
      </p:sp>
      <p:sp>
        <p:nvSpPr>
          <p:cNvPr id="8" name="Rectangle 7"/>
          <p:cNvSpPr/>
          <p:nvPr/>
        </p:nvSpPr>
        <p:spPr>
          <a:xfrm>
            <a:off x="0" y="1371600"/>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وَأْمُرْ أَهْلَكَ بِالصَّلَاةِ وَاصْطَبِرْ عَلَيْهَا ۖ لَا نَسْأَلُكَ رِزْقًا ۖ نَّحْنُ نَرْزُقُكَ ۗ وَالْعَاقِبَةُ لِلتَّقْوَىٰ</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Alla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memberi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jaminan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hambaNya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2971800" y="2971800"/>
            <a:ext cx="5638800" cy="914400"/>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Isteri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digalakkan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mengamalkan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Amalan</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Sunat</a:t>
            </a:r>
            <a:endParaRPr lang="en-US" sz="2400" b="1" dirty="0">
              <a:solidFill>
                <a:schemeClr val="tx1"/>
              </a:solidFill>
              <a:latin typeface="Arial Black" pitchFamily="34" charset="0"/>
            </a:endParaRPr>
          </a:p>
        </p:txBody>
      </p:sp>
      <p:sp>
        <p:nvSpPr>
          <p:cNvPr id="7" name="Right Arrow 6"/>
          <p:cNvSpPr/>
          <p:nvPr/>
        </p:nvSpPr>
        <p:spPr>
          <a:xfrm>
            <a:off x="304800" y="838200"/>
            <a:ext cx="5486400" cy="1752600"/>
          </a:xfrm>
          <a:prstGeom prst="rightArrow">
            <a:avLst>
              <a:gd name="adj1" fmla="val 74754"/>
              <a:gd name="adj2" fmla="val 40743"/>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Suami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didik</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Isteri</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tunaikan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tuntutan</a:t>
            </a:r>
            <a:r>
              <a:rPr lang="en-US" sz="2800" dirty="0" smtClean="0">
                <a:ln>
                  <a:solidFill>
                    <a:schemeClr val="tx1"/>
                  </a:solidFill>
                </a:ln>
                <a:effectLst>
                  <a:glow rad="101600">
                    <a:schemeClr val="tx1">
                      <a:alpha val="60000"/>
                    </a:schemeClr>
                  </a:glow>
                </a:effectLst>
                <a:latin typeface="Arial Black" pitchFamily="34" charset="0"/>
              </a:rPr>
              <a:t> </a:t>
            </a:r>
            <a:r>
              <a:rPr lang="en-US" sz="2800" dirty="0" err="1" smtClean="0">
                <a:ln>
                  <a:solidFill>
                    <a:schemeClr val="tx1"/>
                  </a:solidFill>
                </a:ln>
                <a:effectLst>
                  <a:glow rad="101600">
                    <a:schemeClr val="tx1">
                      <a:alpha val="60000"/>
                    </a:schemeClr>
                  </a:glow>
                </a:effectLst>
                <a:latin typeface="Arial Black" pitchFamily="34" charset="0"/>
              </a:rPr>
              <a:t>Wajib</a:t>
            </a:r>
            <a:endParaRPr lang="en-US" sz="2800" dirty="0">
              <a:ln>
                <a:solidFill>
                  <a:schemeClr val="tx1"/>
                </a:solidFill>
              </a:ln>
              <a:effectLst>
                <a:glow rad="101600">
                  <a:schemeClr val="tx1">
                    <a:alpha val="60000"/>
                  </a:schemeClr>
                </a:glow>
              </a:effectLst>
              <a:latin typeface="Arial Black" pitchFamily="34" charset="0"/>
            </a:endParaRPr>
          </a:p>
        </p:txBody>
      </p:sp>
      <p:sp>
        <p:nvSpPr>
          <p:cNvPr id="8" name="Rectangle 7"/>
          <p:cNvSpPr/>
          <p:nvPr/>
        </p:nvSpPr>
        <p:spPr>
          <a:xfrm>
            <a:off x="2971800" y="4114800"/>
            <a:ext cx="5638800" cy="1219200"/>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Suami</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yang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berjaya</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membimbing</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isteri</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mentaati</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b="1" dirty="0" err="1" smtClean="0">
                <a:ln>
                  <a:solidFill>
                    <a:schemeClr val="tx1"/>
                  </a:solidFill>
                </a:ln>
                <a:solidFill>
                  <a:schemeClr val="bg1"/>
                </a:solidFill>
                <a:effectLst>
                  <a:glow rad="101600">
                    <a:schemeClr val="tx1">
                      <a:alpha val="60000"/>
                    </a:schemeClr>
                  </a:glow>
                </a:effectLst>
                <a:latin typeface="Arial Black" pitchFamily="34" charset="0"/>
              </a:rPr>
              <a:t>tuntutan</a:t>
            </a:r>
            <a:r>
              <a:rPr lang="en-US" sz="2400" b="1" dirty="0" smtClean="0">
                <a:ln>
                  <a:solidFill>
                    <a:schemeClr val="tx1"/>
                  </a:solidFill>
                </a:ln>
                <a:solidFill>
                  <a:schemeClr val="bg1"/>
                </a:solidFill>
                <a:effectLst>
                  <a:glow rad="101600">
                    <a:schemeClr val="tx1">
                      <a:alpha val="60000"/>
                    </a:schemeClr>
                  </a:glow>
                </a:effectLst>
                <a:latin typeface="Arial Black" pitchFamily="34" charset="0"/>
              </a:rPr>
              <a:t>  agama</a:t>
            </a:r>
            <a:endParaRPr lang="en-US" sz="2400" b="1"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9" name="Rectangle 8"/>
          <p:cNvSpPr/>
          <p:nvPr/>
        </p:nvSpPr>
        <p:spPr>
          <a:xfrm>
            <a:off x="3048000" y="5562600"/>
            <a:ext cx="5638800" cy="106680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Arial Black" pitchFamily="34" charset="0"/>
              </a:rPr>
              <a:t>DIJAMIN  MENDAPAT RAHMAT ALLAH SWT.</a:t>
            </a:r>
            <a:endParaRPr lang="en-US" sz="2400" b="1" dirty="0">
              <a:solidFill>
                <a:schemeClr val="tx1"/>
              </a:solidFill>
              <a:latin typeface="Arial Black" pitchFamily="34" charset="0"/>
            </a:endParaRPr>
          </a:p>
        </p:txBody>
      </p:sp>
      <p:cxnSp>
        <p:nvCxnSpPr>
          <p:cNvPr id="12" name="Elbow Connector 11"/>
          <p:cNvCxnSpPr/>
          <p:nvPr/>
        </p:nvCxnSpPr>
        <p:spPr>
          <a:xfrm>
            <a:off x="1981200" y="3048000"/>
            <a:ext cx="914400" cy="533400"/>
          </a:xfrm>
          <a:prstGeom prst="bent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a:off x="2057400" y="4267200"/>
            <a:ext cx="914400" cy="609600"/>
          </a:xfrm>
          <a:prstGeom prst="bent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a:off x="2133600" y="5715000"/>
            <a:ext cx="914400" cy="457200"/>
          </a:xfrm>
          <a:prstGeom prst="bentConnector3">
            <a:avLst>
              <a:gd name="adj1" fmla="val 50000"/>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a:off x="76200" y="2819400"/>
            <a:ext cx="2209800" cy="4038600"/>
          </a:xfrm>
          <a:prstGeom prst="rightArrow">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a:solidFill>
                    <a:srgbClr val="002060"/>
                  </a:solidFill>
                </a:ln>
                <a:solidFill>
                  <a:srgbClr val="FF0000"/>
                </a:solidFill>
                <a:effectLst>
                  <a:glow rad="1066800">
                    <a:schemeClr val="bg1">
                      <a:alpha val="60000"/>
                    </a:schemeClr>
                  </a:glow>
                </a:effectLst>
                <a:latin typeface="Arial Black" pitchFamily="34" charset="0"/>
              </a:rPr>
              <a:t>BONUS</a:t>
            </a:r>
            <a:endParaRPr lang="en-US" sz="2800" dirty="0">
              <a:ln>
                <a:solidFill>
                  <a:srgbClr val="002060"/>
                </a:solidFill>
              </a:ln>
              <a:solidFill>
                <a:srgbClr val="FF0000"/>
              </a:solidFill>
              <a:effectLst>
                <a:glow rad="1066800">
                  <a:schemeClr val="bg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76200" y="4277380"/>
            <a:ext cx="3505200"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139910" y="4784229"/>
            <a:ext cx="8839200" cy="1754326"/>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fontAlgn="auto">
              <a:spcBef>
                <a:spcPts val="0"/>
              </a:spcBef>
              <a:spcAft>
                <a:spcPts val="0"/>
              </a:spcAft>
              <a:defRPr/>
            </a:pPr>
            <a:r>
              <a:rPr lang="en-US" sz="2700" i="1" dirty="0" smtClean="0">
                <a:ln>
                  <a:solidFill>
                    <a:sysClr val="windowText" lastClr="000000"/>
                  </a:solidFill>
                </a:ln>
                <a:effectLst/>
                <a:latin typeface="Baskerville Old Face" pitchFamily="18" charset="0"/>
              </a:rPr>
              <a:t>Allah </a:t>
            </a:r>
            <a:r>
              <a:rPr lang="en-US" sz="2700" i="1" dirty="0" err="1" smtClean="0">
                <a:ln>
                  <a:solidFill>
                    <a:sysClr val="windowText" lastClr="000000"/>
                  </a:solidFill>
                </a:ln>
                <a:effectLst/>
                <a:latin typeface="Baskerville Old Face" pitchFamily="18" charset="0"/>
              </a:rPr>
              <a:t>merahmati</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latin typeface="Baskerville Old Face" pitchFamily="18" charset="0"/>
              </a:rPr>
              <a:t>suami</a:t>
            </a:r>
            <a:r>
              <a:rPr lang="en-US" sz="2700" i="1" dirty="0" smtClean="0">
                <a:ln>
                  <a:solidFill>
                    <a:sysClr val="windowText" lastClr="000000"/>
                  </a:solidFill>
                </a:ln>
                <a:effectLst/>
                <a:latin typeface="Baskerville Old Face" pitchFamily="18" charset="0"/>
              </a:rPr>
              <a:t> yang </a:t>
            </a:r>
            <a:r>
              <a:rPr lang="en-US" sz="2700" i="1" dirty="0" err="1" smtClean="0">
                <a:ln>
                  <a:solidFill>
                    <a:sysClr val="windowText" lastClr="000000"/>
                  </a:solidFill>
                </a:ln>
                <a:effectLst/>
                <a:latin typeface="Baskerville Old Face" pitchFamily="18" charset="0"/>
              </a:rPr>
              <a:t>bangun</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di</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waktu</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malam</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lalu</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mengerjakan</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solat</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malam</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Dia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juga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menggerakkan</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isterinya</a:t>
            </a:r>
            <a:r>
              <a:rPr lang="en-US" sz="2700" i="1" dirty="0" smtClean="0">
                <a:ln>
                  <a:solidFill>
                    <a:sysClr val="windowText" lastClr="000000"/>
                  </a:solidFill>
                </a:ln>
                <a:effectLst/>
                <a:latin typeface="Baskerville Old Face" pitchFamily="18" charset="0"/>
              </a:rPr>
              <a:t> </a:t>
            </a:r>
          </a:p>
          <a:p>
            <a:pPr algn="ctr" fontAlgn="auto">
              <a:spcBef>
                <a:spcPts val="0"/>
              </a:spcBef>
              <a:spcAft>
                <a:spcPts val="0"/>
              </a:spcAft>
              <a:defRPr/>
            </a:pPr>
            <a:r>
              <a:rPr lang="en-US" sz="2700" i="1" dirty="0" err="1" smtClean="0">
                <a:ln>
                  <a:solidFill>
                    <a:sysClr val="windowText" lastClr="000000"/>
                  </a:solidFill>
                </a:ln>
                <a:effectLst/>
                <a:latin typeface="Baskerville Old Face" pitchFamily="18" charset="0"/>
              </a:rPr>
              <a:t>untuk</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sama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bersolat</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di</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mana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jika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si</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isteri</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enggan</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dia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merenjiskan</a:t>
            </a:r>
            <a:r>
              <a:rPr lang="en-US" sz="2700" i="1" dirty="0" smtClean="0">
                <a:ln>
                  <a:solidFill>
                    <a:sysClr val="windowText" lastClr="000000"/>
                  </a:solidFill>
                </a:ln>
                <a:effectLst/>
                <a:latin typeface="Baskerville Old Face" pitchFamily="18" charset="0"/>
              </a:rPr>
              <a:t> air </a:t>
            </a:r>
            <a:r>
              <a:rPr lang="en-US" sz="2700" i="1" dirty="0" err="1" smtClean="0">
                <a:ln>
                  <a:solidFill>
                    <a:sysClr val="windowText" lastClr="000000"/>
                  </a:solidFill>
                </a:ln>
                <a:effectLst/>
                <a:latin typeface="Baskerville Old Face" pitchFamily="18" charset="0"/>
              </a:rPr>
              <a:t>ke</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muka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isterinya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supaya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bangun</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bersolat</a:t>
            </a:r>
            <a:r>
              <a:rPr lang="en-US" sz="2700" i="1" dirty="0" smtClean="0">
                <a:ln>
                  <a:solidFill>
                    <a:sysClr val="windowText" lastClr="000000"/>
                  </a:solidFill>
                </a:ln>
                <a:effectLst/>
                <a:latin typeface="Baskerville Old Face" pitchFamily="18" charset="0"/>
              </a:rPr>
              <a:t>).</a:t>
            </a:r>
            <a:endParaRPr lang="en-US" sz="2700" i="1" dirty="0">
              <a:ln>
                <a:solidFill>
                  <a:sysClr val="windowText" lastClr="000000"/>
                </a:solidFill>
              </a:ln>
              <a:effectLst/>
              <a:latin typeface="Baskerville Old Face" pitchFamily="18" charset="0"/>
            </a:endParaRPr>
          </a:p>
        </p:txBody>
      </p:sp>
      <p:sp>
        <p:nvSpPr>
          <p:cNvPr id="7" name="Rectangle 6"/>
          <p:cNvSpPr/>
          <p:nvPr/>
        </p:nvSpPr>
        <p:spPr>
          <a:xfrm>
            <a:off x="0" y="1371600"/>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رَحِمَ اللَّهُ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رَجُلاً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قَامَ مِنَ اللَّيْلِ فَصَلَّى وَأَيْقَظَ امْرَأَتَهُ،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a:p>
            <a:pPr algn="ctr" rtl="1"/>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فَإِنْ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أَبَتْ نَضَحَ فِي وَجْهِهَا الْمَاءَ. </a:t>
            </a:r>
            <a:r>
              <a:rPr lang="ar-SA" sz="36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(رواه أحمد) </a:t>
            </a:r>
            <a:endParaRPr lang="ms-MY" sz="36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Suami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hendaklah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mencegah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isteri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ight Arrow 2"/>
          <p:cNvSpPr/>
          <p:nvPr/>
        </p:nvSpPr>
        <p:spPr>
          <a:xfrm>
            <a:off x="457200" y="1371600"/>
            <a:ext cx="2362200" cy="2057400"/>
          </a:xfrm>
          <a:prstGeom prst="rightArrow">
            <a:avLst/>
          </a:prstGeom>
          <a:solidFill>
            <a:schemeClr val="bg2">
              <a:lumMod val="5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chemeClr val="tx1"/>
                  </a:solidFill>
                </a:ln>
                <a:effectLst>
                  <a:glow rad="101600">
                    <a:schemeClr val="tx1">
                      <a:alpha val="60000"/>
                    </a:schemeClr>
                  </a:glow>
                </a:effectLst>
                <a:latin typeface="Arial Black" pitchFamily="34" charset="0"/>
              </a:rPr>
              <a:t>SUAMI</a:t>
            </a:r>
            <a:endParaRPr lang="en-US" sz="3200" dirty="0">
              <a:ln>
                <a:solidFill>
                  <a:schemeClr val="tx1"/>
                </a:solidFill>
              </a:ln>
              <a:effectLst>
                <a:glow rad="101600">
                  <a:schemeClr val="tx1">
                    <a:alpha val="60000"/>
                  </a:schemeClr>
                </a:glow>
              </a:effectLst>
              <a:latin typeface="Arial Black" pitchFamily="34" charset="0"/>
            </a:endParaRPr>
          </a:p>
        </p:txBody>
      </p:sp>
      <p:sp>
        <p:nvSpPr>
          <p:cNvPr id="4" name="Rectangle 3"/>
          <p:cNvSpPr/>
          <p:nvPr/>
        </p:nvSpPr>
        <p:spPr>
          <a:xfrm>
            <a:off x="3048000" y="1219200"/>
            <a:ext cx="5867400" cy="10668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effectLst>
                <a:latin typeface="Arial Black" pitchFamily="34" charset="0"/>
              </a:rPr>
              <a:t>Perlu</a:t>
            </a:r>
            <a:r>
              <a:rPr lang="en-US"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rPr>
              <a:t>ada</a:t>
            </a:r>
            <a:r>
              <a:rPr lang="en-US"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rPr>
              <a:t>perasaan</a:t>
            </a:r>
            <a:r>
              <a:rPr lang="en-US" sz="2400" dirty="0" smtClean="0">
                <a:ln>
                  <a:solidFill>
                    <a:schemeClr val="tx1"/>
                  </a:solidFill>
                </a:ln>
                <a:solidFill>
                  <a:schemeClr val="bg1"/>
                </a:solidFill>
                <a:effectLst>
                  <a:glow rad="101600">
                    <a:schemeClr val="tx1">
                      <a:alpha val="60000"/>
                    </a:schemeClr>
                  </a:glow>
                </a:effectLst>
                <a:latin typeface="Arial Black" pitchFamily="34" charset="0"/>
              </a:rPr>
              <a:t> </a:t>
            </a:r>
          </a:p>
          <a:p>
            <a:pPr algn="ctr"/>
            <a:r>
              <a:rPr lang="en-US" sz="2400" dirty="0" smtClean="0">
                <a:ln>
                  <a:solidFill>
                    <a:schemeClr val="tx1"/>
                  </a:solidFill>
                </a:ln>
                <a:solidFill>
                  <a:schemeClr val="bg1"/>
                </a:solidFill>
                <a:effectLst>
                  <a:glow rad="101600">
                    <a:schemeClr val="tx1">
                      <a:alpha val="60000"/>
                    </a:schemeClr>
                  </a:glow>
                </a:effectLst>
                <a:latin typeface="Arial Black" pitchFamily="34" charset="0"/>
              </a:rPr>
              <a:t>CEMBURU  yang SIHAT</a:t>
            </a:r>
            <a:endParaRPr lang="en-US"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5" name="Rectangle 4"/>
          <p:cNvSpPr/>
          <p:nvPr/>
        </p:nvSpPr>
        <p:spPr>
          <a:xfrm>
            <a:off x="3048000" y="2514600"/>
            <a:ext cx="5867400" cy="1066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Cegah</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Isteri</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sewenangnya</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keluar</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rumah</a:t>
            </a:r>
            <a:r>
              <a:rPr lang="en-US" sz="2400" dirty="0" smtClean="0">
                <a:ln>
                  <a:solidFill>
                    <a:schemeClr val="tx1"/>
                  </a:solidFill>
                </a:ln>
                <a:effectLst>
                  <a:glow rad="101600">
                    <a:schemeClr val="tx1">
                      <a:alpha val="60000"/>
                    </a:schemeClr>
                  </a:glow>
                </a:effectLst>
                <a:latin typeface="Arial Black" pitchFamily="34" charset="0"/>
              </a:rPr>
              <a:t> &amp; </a:t>
            </a:r>
            <a:r>
              <a:rPr lang="en-US" sz="2400" dirty="0" err="1" smtClean="0">
                <a:ln>
                  <a:solidFill>
                    <a:schemeClr val="tx1"/>
                  </a:solidFill>
                </a:ln>
                <a:effectLst>
                  <a:glow rad="101600">
                    <a:schemeClr val="tx1">
                      <a:alpha val="60000"/>
                    </a:schemeClr>
                  </a:glow>
                </a:effectLst>
                <a:latin typeface="Arial Black" pitchFamily="34" charset="0"/>
              </a:rPr>
              <a:t>pergaulan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bebas</a:t>
            </a:r>
            <a:endParaRPr lang="en-US" sz="2400" dirty="0">
              <a:ln>
                <a:solidFill>
                  <a:schemeClr val="tx1"/>
                </a:solidFill>
              </a:ln>
              <a:effectLst>
                <a:glow rad="101600">
                  <a:schemeClr val="tx1">
                    <a:alpha val="60000"/>
                  </a:schemeClr>
                </a:glow>
              </a:effectLst>
              <a:latin typeface="Arial Black" pitchFamily="34" charset="0"/>
            </a:endParaRPr>
          </a:p>
        </p:txBody>
      </p:sp>
      <p:sp>
        <p:nvSpPr>
          <p:cNvPr id="6" name="Striped Right Arrow 5"/>
          <p:cNvSpPr/>
          <p:nvPr/>
        </p:nvSpPr>
        <p:spPr>
          <a:xfrm>
            <a:off x="152400" y="4495800"/>
            <a:ext cx="2895600" cy="1676400"/>
          </a:xfrm>
          <a:prstGeom prst="stripedRightArrow">
            <a:avLst>
              <a:gd name="adj1" fmla="val 73249"/>
              <a:gd name="adj2" fmla="val 50000"/>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ln>
                  <a:solidFill>
                    <a:schemeClr val="tx1"/>
                  </a:solidFill>
                </a:ln>
                <a:effectLst>
                  <a:glow rad="101600">
                    <a:schemeClr val="tx1">
                      <a:alpha val="60000"/>
                    </a:schemeClr>
                  </a:glow>
                </a:effectLst>
                <a:latin typeface="Arial Black" pitchFamily="34" charset="0"/>
              </a:rPr>
              <a:t>Atasinya</a:t>
            </a:r>
            <a:r>
              <a:rPr lang="en-US" sz="2800" dirty="0" smtClean="0">
                <a:ln>
                  <a:solidFill>
                    <a:schemeClr val="tx1"/>
                  </a:solidFill>
                </a:ln>
                <a:effectLst>
                  <a:glow rad="101600">
                    <a:schemeClr val="tx1">
                      <a:alpha val="60000"/>
                    </a:schemeClr>
                  </a:glow>
                </a:effectLst>
                <a:latin typeface="Arial Black" pitchFamily="34" charset="0"/>
              </a:rPr>
              <a:t> </a:t>
            </a:r>
            <a:endParaRPr lang="en-US" sz="2800" dirty="0">
              <a:ln>
                <a:solidFill>
                  <a:schemeClr val="tx1"/>
                </a:solidFill>
              </a:ln>
              <a:effectLst>
                <a:glow rad="101600">
                  <a:schemeClr val="tx1">
                    <a:alpha val="60000"/>
                  </a:schemeClr>
                </a:glow>
              </a:effectLst>
              <a:latin typeface="Arial Black" pitchFamily="34" charset="0"/>
            </a:endParaRPr>
          </a:p>
        </p:txBody>
      </p:sp>
      <p:sp>
        <p:nvSpPr>
          <p:cNvPr id="7" name="Rectangle 6"/>
          <p:cNvSpPr/>
          <p:nvPr/>
        </p:nvSpPr>
        <p:spPr>
          <a:xfrm>
            <a:off x="3048000" y="4114800"/>
            <a:ext cx="5867400" cy="10668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solidFill>
                  <a:schemeClr val="bg1"/>
                </a:solidFill>
                <a:effectLst>
                  <a:glow rad="101600">
                    <a:schemeClr val="tx1">
                      <a:alpha val="60000"/>
                    </a:schemeClr>
                  </a:glow>
                </a:effectLst>
                <a:latin typeface="Arial Black" pitchFamily="34" charset="0"/>
              </a:rPr>
              <a:t>Peranan</a:t>
            </a:r>
            <a:r>
              <a:rPr lang="en-US"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rPr>
              <a:t>suami</a:t>
            </a:r>
            <a:r>
              <a:rPr lang="en-US"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rPr>
              <a:t>mengembirakan</a:t>
            </a:r>
            <a:r>
              <a:rPr lang="en-US"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rPr>
              <a:t>isteri</a:t>
            </a:r>
            <a:r>
              <a:rPr lang="en-US"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rPr>
              <a:t>dengan</a:t>
            </a:r>
            <a:r>
              <a:rPr lang="en-US"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rPr>
              <a:t>gurauan</a:t>
            </a:r>
            <a:r>
              <a:rPr lang="en-US" sz="2400" dirty="0" smtClean="0">
                <a:ln>
                  <a:solidFill>
                    <a:schemeClr val="tx1"/>
                  </a:solidFill>
                </a:ln>
                <a:solidFill>
                  <a:schemeClr val="bg1"/>
                </a:solidFill>
                <a:effectLst>
                  <a:glow rad="101600">
                    <a:schemeClr val="tx1">
                      <a:alpha val="60000"/>
                    </a:schemeClr>
                  </a:glow>
                </a:effectLst>
                <a:latin typeface="Arial Black" pitchFamily="34" charset="0"/>
              </a:rPr>
              <a:t> </a:t>
            </a:r>
            <a:r>
              <a:rPr lang="en-US" sz="2400" dirty="0" err="1" smtClean="0">
                <a:ln>
                  <a:solidFill>
                    <a:schemeClr val="tx1"/>
                  </a:solidFill>
                </a:ln>
                <a:solidFill>
                  <a:schemeClr val="bg1"/>
                </a:solidFill>
                <a:effectLst>
                  <a:glow rad="101600">
                    <a:schemeClr val="tx1">
                      <a:alpha val="60000"/>
                    </a:schemeClr>
                  </a:glow>
                </a:effectLst>
                <a:latin typeface="Arial Black" pitchFamily="34" charset="0"/>
              </a:rPr>
              <a:t>mesra</a:t>
            </a:r>
            <a:endParaRPr lang="en-US" sz="2400" dirty="0">
              <a:ln>
                <a:solidFill>
                  <a:schemeClr val="tx1"/>
                </a:solidFill>
              </a:ln>
              <a:solidFill>
                <a:schemeClr val="bg1"/>
              </a:solidFill>
              <a:effectLst>
                <a:glow rad="101600">
                  <a:schemeClr val="tx1">
                    <a:alpha val="60000"/>
                  </a:schemeClr>
                </a:glow>
              </a:effectLst>
              <a:latin typeface="Arial Black" pitchFamily="34" charset="0"/>
            </a:endParaRPr>
          </a:p>
        </p:txBody>
      </p:sp>
      <p:sp>
        <p:nvSpPr>
          <p:cNvPr id="8" name="Rectangle 7"/>
          <p:cNvSpPr/>
          <p:nvPr/>
        </p:nvSpPr>
        <p:spPr>
          <a:xfrm>
            <a:off x="3048000" y="5410200"/>
            <a:ext cx="5867400" cy="10668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ln>
                  <a:solidFill>
                    <a:schemeClr val="tx1"/>
                  </a:solidFill>
                </a:ln>
                <a:effectLst>
                  <a:glow rad="101600">
                    <a:schemeClr val="tx1">
                      <a:alpha val="60000"/>
                    </a:schemeClr>
                  </a:glow>
                </a:effectLst>
                <a:latin typeface="Arial Black" pitchFamily="34" charset="0"/>
              </a:rPr>
              <a:t>Suami</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perlu</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wujudkan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suasana</a:t>
            </a:r>
            <a:r>
              <a:rPr lang="en-US" sz="2400" dirty="0" smtClean="0">
                <a:ln>
                  <a:solidFill>
                    <a:schemeClr val="tx1"/>
                  </a:solidFill>
                </a:ln>
                <a:effectLst>
                  <a:glow rad="101600">
                    <a:schemeClr val="tx1">
                      <a:alpha val="60000"/>
                    </a:schemeClr>
                  </a:glow>
                </a:effectLst>
                <a:latin typeface="Arial Black" pitchFamily="34" charset="0"/>
              </a:rPr>
              <a:t>  yang </a:t>
            </a:r>
            <a:r>
              <a:rPr lang="en-US" sz="2400" dirty="0" err="1" smtClean="0">
                <a:ln>
                  <a:solidFill>
                    <a:schemeClr val="tx1"/>
                  </a:solidFill>
                </a:ln>
                <a:effectLst>
                  <a:glow rad="101600">
                    <a:schemeClr val="tx1">
                      <a:alpha val="60000"/>
                    </a:schemeClr>
                  </a:glow>
                </a:effectLst>
                <a:latin typeface="Arial Black" pitchFamily="34" charset="0"/>
              </a:rPr>
              <a:t>menyenangkan</a:t>
            </a:r>
            <a:r>
              <a:rPr lang="en-US" sz="2400" dirty="0" smtClean="0">
                <a:ln>
                  <a:solidFill>
                    <a:schemeClr val="tx1"/>
                  </a:solidFill>
                </a:ln>
                <a:effectLst>
                  <a:glow rad="101600">
                    <a:schemeClr val="tx1">
                      <a:alpha val="60000"/>
                    </a:schemeClr>
                  </a:glow>
                </a:effectLst>
                <a:latin typeface="Arial Black" pitchFamily="34" charset="0"/>
              </a:rPr>
              <a:t> </a:t>
            </a:r>
            <a:r>
              <a:rPr lang="en-US" sz="2400" dirty="0" err="1" smtClean="0">
                <a:ln>
                  <a:solidFill>
                    <a:schemeClr val="tx1"/>
                  </a:solidFill>
                </a:ln>
                <a:effectLst>
                  <a:glow rad="101600">
                    <a:schemeClr val="tx1">
                      <a:alpha val="60000"/>
                    </a:schemeClr>
                  </a:glow>
                </a:effectLst>
                <a:latin typeface="Arial Black" pitchFamily="34" charset="0"/>
              </a:rPr>
              <a:t>isteri</a:t>
            </a:r>
            <a:endParaRPr lang="en-US" sz="2400" dirty="0">
              <a:ln>
                <a:solidFill>
                  <a:schemeClr val="tx1"/>
                </a:solidFill>
              </a:ln>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99992" y="464622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28575">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5" name="Rectangle 4"/>
          <p:cNvSpPr/>
          <p:nvPr/>
        </p:nvSpPr>
        <p:spPr>
          <a:xfrm>
            <a:off x="728610" y="10618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6" name="Rectangle 5"/>
          <p:cNvSpPr/>
          <p:nvPr/>
        </p:nvSpPr>
        <p:spPr>
          <a:xfrm>
            <a:off x="0" y="166498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40121861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200" y="4277380"/>
            <a:ext cx="3505200"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39910" y="4784229"/>
            <a:ext cx="8839200" cy="1338828"/>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fontAlgn="auto">
              <a:spcBef>
                <a:spcPts val="0"/>
              </a:spcBef>
              <a:spcAft>
                <a:spcPts val="0"/>
              </a:spcAft>
              <a:defRPr/>
            </a:pPr>
            <a:r>
              <a:rPr lang="en-US" sz="2700" i="1" dirty="0" err="1" smtClean="0">
                <a:ln>
                  <a:solidFill>
                    <a:sysClr val="windowText" lastClr="000000"/>
                  </a:solidFill>
                </a:ln>
                <a:effectLst/>
                <a:latin typeface="Baskerville Old Face" pitchFamily="18" charset="0"/>
              </a:rPr>
              <a:t>Apa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sahaja</a:t>
            </a:r>
            <a:r>
              <a:rPr lang="en-US" sz="2700" i="1" dirty="0" smtClean="0">
                <a:ln>
                  <a:solidFill>
                    <a:sysClr val="windowText" lastClr="000000"/>
                  </a:solidFill>
                </a:ln>
                <a:effectLst/>
                <a:latin typeface="Baskerville Old Face" pitchFamily="18" charset="0"/>
              </a:rPr>
              <a:t> yang </a:t>
            </a:r>
            <a:r>
              <a:rPr lang="en-US" sz="2700" i="1" dirty="0" err="1" smtClean="0">
                <a:ln>
                  <a:solidFill>
                    <a:sysClr val="windowText" lastClr="000000"/>
                  </a:solidFill>
                </a:ln>
                <a:effectLst/>
                <a:latin typeface="Baskerville Old Face" pitchFamily="18" charset="0"/>
              </a:rPr>
              <a:t>menyebabkan</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seseorang</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itu</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leka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maka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dia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adalah</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batil</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melakukan</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perkara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sia-sia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kecuali</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jika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dia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melatih</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kuda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berlatih</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memanah</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atau</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bergurau</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senda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dengan</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isteri</a:t>
            </a:r>
            <a:r>
              <a:rPr lang="en-US" sz="2700" i="1" dirty="0" smtClean="0">
                <a:ln>
                  <a:solidFill>
                    <a:sysClr val="windowText" lastClr="000000"/>
                  </a:solidFill>
                </a:ln>
                <a:effectLst/>
                <a:latin typeface="Baskerville Old Face" pitchFamily="18" charset="0"/>
              </a:rPr>
              <a:t>.</a:t>
            </a:r>
            <a:endParaRPr lang="en-US" sz="2700" i="1" dirty="0">
              <a:ln>
                <a:solidFill>
                  <a:sysClr val="windowText" lastClr="000000"/>
                </a:solidFill>
              </a:ln>
              <a:effectLst/>
              <a:latin typeface="Baskerville Old Face" pitchFamily="18" charset="0"/>
            </a:endParaRPr>
          </a:p>
        </p:txBody>
      </p:sp>
      <p:sp>
        <p:nvSpPr>
          <p:cNvPr id="6" name="Rectangle 5"/>
          <p:cNvSpPr/>
          <p:nvPr/>
        </p:nvSpPr>
        <p:spPr>
          <a:xfrm>
            <a:off x="0" y="1371600"/>
            <a:ext cx="9144000" cy="2062103"/>
          </a:xfrm>
          <a:prstGeom prst="rect">
            <a:avLst/>
          </a:prstGeom>
          <a:solidFill>
            <a:srgbClr val="990000">
              <a:alpha val="15000"/>
            </a:srgbClr>
          </a:solidFill>
        </p:spPr>
        <p:txBody>
          <a:bodyPr wrap="square">
            <a:spAutoFit/>
          </a:bodyPr>
          <a:lstStyle/>
          <a:p>
            <a:pPr algn="just"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كُلُّ شَيْءٍ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يَلْهُوْبِهِ </a:t>
            </a:r>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الرَّجُلُ بَاطِلٌ؛ إِلَّا رَمْيَ الرَّجُلِ بِقَوْسِهِ وَتَأْدِيْبَهُ فَرَسَهُ ومُلَاعَبَتَه أَهْلَهُ. </a:t>
            </a:r>
            <a:endPar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a:p>
            <a:pPr algn="just"/>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(رواه </a:t>
            </a:r>
            <a:r>
              <a:rPr lang="ar-SA" sz="32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التَّرمِذِي وَأبُو دَاوُد وَاِبْنُ حِبَّان </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وَغَيْرَهُم)</a:t>
            </a:r>
            <a:endParaRPr lang="ms-MY" sz="2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Tindakan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baik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suami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untuk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isteri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Pentagon 3"/>
          <p:cNvSpPr/>
          <p:nvPr/>
        </p:nvSpPr>
        <p:spPr>
          <a:xfrm>
            <a:off x="152400" y="3064240"/>
            <a:ext cx="2667000" cy="1447800"/>
          </a:xfrm>
          <a:prstGeom prst="homePlate">
            <a:avLst>
              <a:gd name="adj" fmla="val 68636"/>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effectLst>
                  <a:glow rad="101600">
                    <a:schemeClr val="tx1">
                      <a:alpha val="60000"/>
                    </a:schemeClr>
                  </a:glow>
                </a:effectLst>
                <a:latin typeface="Arial Black" pitchFamily="34" charset="0"/>
              </a:rPr>
              <a:t>Suami</a:t>
            </a:r>
            <a:endParaRPr lang="en-US" sz="3200" dirty="0">
              <a:effectLst>
                <a:glow rad="101600">
                  <a:schemeClr val="tx1">
                    <a:alpha val="60000"/>
                  </a:schemeClr>
                </a:glow>
              </a:effectLst>
              <a:latin typeface="Arial Black" pitchFamily="34" charset="0"/>
            </a:endParaRPr>
          </a:p>
        </p:txBody>
      </p:sp>
      <p:sp>
        <p:nvSpPr>
          <p:cNvPr id="5" name="Rectangle 4"/>
          <p:cNvSpPr/>
          <p:nvPr/>
        </p:nvSpPr>
        <p:spPr>
          <a:xfrm>
            <a:off x="2895600" y="1524000"/>
            <a:ext cx="6019800" cy="9144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effectLst>
                  <a:glow rad="101600">
                    <a:schemeClr val="tx1">
                      <a:alpha val="60000"/>
                    </a:schemeClr>
                  </a:glow>
                </a:effectLst>
                <a:latin typeface="Arial Black" pitchFamily="34" charset="0"/>
              </a:rPr>
              <a:t>Hendaklah</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tenang</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dan</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sabar</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dengan</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karenah</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isteri</a:t>
            </a:r>
            <a:r>
              <a:rPr lang="en-US" sz="2200" dirty="0" smtClean="0">
                <a:effectLst>
                  <a:glow rad="101600">
                    <a:schemeClr val="tx1">
                      <a:alpha val="60000"/>
                    </a:schemeClr>
                  </a:glow>
                </a:effectLst>
                <a:latin typeface="Arial Black" pitchFamily="34" charset="0"/>
              </a:rPr>
              <a:t>.</a:t>
            </a:r>
            <a:endParaRPr lang="en-US" sz="2200" dirty="0">
              <a:effectLst>
                <a:glow rad="101600">
                  <a:schemeClr val="tx1">
                    <a:alpha val="60000"/>
                  </a:schemeClr>
                </a:glow>
              </a:effectLst>
              <a:latin typeface="Arial Black" pitchFamily="34" charset="0"/>
            </a:endParaRPr>
          </a:p>
        </p:txBody>
      </p:sp>
      <p:sp>
        <p:nvSpPr>
          <p:cNvPr id="6" name="Rectangle 5"/>
          <p:cNvSpPr/>
          <p:nvPr/>
        </p:nvSpPr>
        <p:spPr>
          <a:xfrm>
            <a:off x="2895600" y="2667000"/>
            <a:ext cx="6019800" cy="9906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effectLst>
                  <a:glow rad="101600">
                    <a:schemeClr val="tx1">
                      <a:alpha val="60000"/>
                    </a:schemeClr>
                  </a:glow>
                </a:effectLst>
                <a:latin typeface="Arial Black" pitchFamily="34" charset="0"/>
              </a:rPr>
              <a:t>Tidak</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memperbesarkan</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kesilapan</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remeh</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isteri</a:t>
            </a:r>
            <a:r>
              <a:rPr lang="en-US" sz="2200" dirty="0" smtClean="0">
                <a:effectLst>
                  <a:glow rad="101600">
                    <a:schemeClr val="tx1">
                      <a:alpha val="60000"/>
                    </a:schemeClr>
                  </a:glow>
                </a:effectLst>
                <a:latin typeface="Arial Black" pitchFamily="34" charset="0"/>
              </a:rPr>
              <a:t>.</a:t>
            </a:r>
            <a:endParaRPr lang="en-US" sz="2200" dirty="0">
              <a:effectLst>
                <a:glow rad="101600">
                  <a:schemeClr val="tx1">
                    <a:alpha val="60000"/>
                  </a:schemeClr>
                </a:glow>
              </a:effectLst>
              <a:latin typeface="Arial Black" pitchFamily="34" charset="0"/>
            </a:endParaRPr>
          </a:p>
        </p:txBody>
      </p:sp>
      <p:sp>
        <p:nvSpPr>
          <p:cNvPr id="7" name="Rectangle 6"/>
          <p:cNvSpPr/>
          <p:nvPr/>
        </p:nvSpPr>
        <p:spPr>
          <a:xfrm>
            <a:off x="2819400" y="3871210"/>
            <a:ext cx="6019800" cy="1066800"/>
          </a:xfrm>
          <a:prstGeom prst="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effectLst>
                  <a:glow rad="101600">
                    <a:schemeClr val="tx1">
                      <a:alpha val="60000"/>
                    </a:schemeClr>
                  </a:glow>
                </a:effectLst>
                <a:latin typeface="Arial Black" pitchFamily="34" charset="0"/>
              </a:rPr>
              <a:t>Kesilapan</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ketara</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dari</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isteri</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ditangani</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dengan</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sebaik-baiknya</a:t>
            </a:r>
            <a:r>
              <a:rPr lang="en-US" sz="2200" dirty="0" smtClean="0">
                <a:effectLst>
                  <a:glow rad="101600">
                    <a:schemeClr val="tx1">
                      <a:alpha val="60000"/>
                    </a:schemeClr>
                  </a:glow>
                </a:effectLst>
                <a:latin typeface="Arial Black" pitchFamily="34" charset="0"/>
              </a:rPr>
              <a:t>.</a:t>
            </a:r>
            <a:endParaRPr lang="en-US" sz="2200" dirty="0">
              <a:effectLst>
                <a:glow rad="101600">
                  <a:schemeClr val="tx1">
                    <a:alpha val="60000"/>
                  </a:schemeClr>
                </a:glow>
              </a:effectLst>
              <a:latin typeface="Arial Black" pitchFamily="34" charset="0"/>
            </a:endParaRPr>
          </a:p>
        </p:txBody>
      </p:sp>
      <p:sp>
        <p:nvSpPr>
          <p:cNvPr id="8" name="Rectangle 7"/>
          <p:cNvSpPr/>
          <p:nvPr/>
        </p:nvSpPr>
        <p:spPr>
          <a:xfrm>
            <a:off x="2819400" y="5105400"/>
            <a:ext cx="6019800" cy="1066800"/>
          </a:xfrm>
          <a:prstGeom prst="rect">
            <a:avLst/>
          </a:prstGeom>
          <a:solidFill>
            <a:schemeClr val="accent4">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err="1" smtClean="0">
                <a:effectLst>
                  <a:glow rad="101600">
                    <a:schemeClr val="tx1">
                      <a:alpha val="60000"/>
                    </a:schemeClr>
                  </a:glow>
                </a:effectLst>
                <a:latin typeface="Arial Black" pitchFamily="34" charset="0"/>
              </a:rPr>
              <a:t>Perlu</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ingat</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disebalik</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kesilapan</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isteri</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terdapat</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kebaikan</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dan</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jasa</a:t>
            </a:r>
            <a:r>
              <a:rPr lang="en-US" sz="2200" dirty="0" smtClean="0">
                <a:effectLst>
                  <a:glow rad="101600">
                    <a:schemeClr val="tx1">
                      <a:alpha val="60000"/>
                    </a:schemeClr>
                  </a:glow>
                </a:effectLst>
                <a:latin typeface="Arial Black" pitchFamily="34" charset="0"/>
              </a:rPr>
              <a:t> </a:t>
            </a:r>
            <a:r>
              <a:rPr lang="en-US" sz="2200" dirty="0" err="1" smtClean="0">
                <a:effectLst>
                  <a:glow rad="101600">
                    <a:schemeClr val="tx1">
                      <a:alpha val="60000"/>
                    </a:schemeClr>
                  </a:glow>
                </a:effectLst>
                <a:latin typeface="Arial Black" pitchFamily="34" charset="0"/>
              </a:rPr>
              <a:t>isteri</a:t>
            </a:r>
            <a:r>
              <a:rPr lang="en-US" sz="2200" dirty="0" smtClean="0">
                <a:effectLst>
                  <a:glow rad="101600">
                    <a:schemeClr val="tx1">
                      <a:alpha val="60000"/>
                    </a:schemeClr>
                  </a:glow>
                </a:effectLst>
                <a:latin typeface="Arial Black" pitchFamily="34" charset="0"/>
              </a:rPr>
              <a:t>.</a:t>
            </a:r>
            <a:endParaRPr lang="en-US" sz="2200" dirty="0">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Rectangle 2"/>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Sabda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SAW,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iaitu</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76200" y="4277380"/>
            <a:ext cx="3505200"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139910" y="4784229"/>
            <a:ext cx="8839200" cy="1338828"/>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fontAlgn="auto">
              <a:spcBef>
                <a:spcPts val="0"/>
              </a:spcBef>
              <a:spcAft>
                <a:spcPts val="0"/>
              </a:spcAft>
              <a:defRPr/>
            </a:pPr>
            <a:r>
              <a:rPr lang="en-US" sz="2700" i="1" dirty="0" err="1" smtClean="0">
                <a:ln>
                  <a:solidFill>
                    <a:sysClr val="windowText" lastClr="000000"/>
                  </a:solidFill>
                </a:ln>
                <a:effectLst/>
                <a:latin typeface="Baskerville Old Face" pitchFamily="18" charset="0"/>
              </a:rPr>
              <a:t>Tidak</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wajar</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seorang</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suami</a:t>
            </a:r>
            <a:r>
              <a:rPr lang="en-US" sz="2700" i="1" dirty="0" smtClean="0">
                <a:ln>
                  <a:solidFill>
                    <a:sysClr val="windowText" lastClr="000000"/>
                  </a:solidFill>
                </a:ln>
                <a:effectLst/>
                <a:latin typeface="Baskerville Old Face" pitchFamily="18" charset="0"/>
              </a:rPr>
              <a:t> yang </a:t>
            </a:r>
            <a:r>
              <a:rPr lang="en-US" sz="2700" i="1" dirty="0" err="1" smtClean="0">
                <a:ln>
                  <a:solidFill>
                    <a:sysClr val="windowText" lastClr="000000"/>
                  </a:solidFill>
                </a:ln>
                <a:effectLst/>
                <a:latin typeface="Baskerville Old Face" pitchFamily="18" charset="0"/>
              </a:rPr>
              <a:t>beriman</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itu</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membenci</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isteri</a:t>
            </a:r>
            <a:r>
              <a:rPr lang="en-US" sz="2700" i="1" dirty="0" smtClean="0">
                <a:ln>
                  <a:solidFill>
                    <a:sysClr val="windowText" lastClr="000000"/>
                  </a:solidFill>
                </a:ln>
                <a:effectLst/>
                <a:latin typeface="Baskerville Old Face" pitchFamily="18" charset="0"/>
              </a:rPr>
              <a:t> yang </a:t>
            </a:r>
            <a:r>
              <a:rPr lang="en-US" sz="2700" i="1" dirty="0" err="1" smtClean="0">
                <a:ln>
                  <a:solidFill>
                    <a:sysClr val="windowText" lastClr="000000"/>
                  </a:solidFill>
                </a:ln>
                <a:effectLst/>
                <a:latin typeface="Baskerville Old Face" pitchFamily="18" charset="0"/>
              </a:rPr>
              <a:t>beriman</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Jika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ada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perangainya</a:t>
            </a:r>
            <a:r>
              <a:rPr lang="en-US" sz="2700" i="1" dirty="0" smtClean="0">
                <a:ln>
                  <a:solidFill>
                    <a:sysClr val="windowText" lastClr="000000"/>
                  </a:solidFill>
                </a:ln>
                <a:effectLst/>
                <a:latin typeface="Baskerville Old Face" pitchFamily="18" charset="0"/>
              </a:rPr>
              <a:t> yang </a:t>
            </a:r>
            <a:r>
              <a:rPr lang="en-US" sz="2700" i="1" dirty="0" err="1" smtClean="0">
                <a:ln>
                  <a:solidFill>
                    <a:sysClr val="windowText" lastClr="000000"/>
                  </a:solidFill>
                </a:ln>
                <a:effectLst/>
                <a:latin typeface="Baskerville Old Face" pitchFamily="18" charset="0"/>
              </a:rPr>
              <a:t>tidak</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disukai</a:t>
            </a:r>
            <a:r>
              <a:rPr lang="en-US" sz="2700" i="1" dirty="0" smtClean="0">
                <a:ln>
                  <a:solidFill>
                    <a:sysClr val="windowText" lastClr="000000"/>
                  </a:solidFill>
                </a:ln>
                <a:effectLst/>
                <a:latin typeface="Baskerville Old Face" pitchFamily="18" charset="0"/>
              </a:rPr>
              <a:t>, </a:t>
            </a:r>
          </a:p>
          <a:p>
            <a:pPr algn="ctr" fontAlgn="auto">
              <a:spcBef>
                <a:spcPts val="0"/>
              </a:spcBef>
              <a:spcAft>
                <a:spcPts val="0"/>
              </a:spcAft>
              <a:defRPr/>
            </a:pPr>
            <a:r>
              <a:rPr lang="en-US" sz="2700" i="1" dirty="0" err="1" smtClean="0">
                <a:ln>
                  <a:solidFill>
                    <a:sysClr val="windowText" lastClr="000000"/>
                  </a:solidFill>
                </a:ln>
                <a:effectLst/>
                <a:latin typeface="Baskerville Old Face" pitchFamily="18" charset="0"/>
              </a:rPr>
              <a:t>masih</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ada</a:t>
            </a:r>
            <a:r>
              <a:rPr lang="en-US" sz="2700" i="1" dirty="0" smtClean="0">
                <a:ln>
                  <a:solidFill>
                    <a:sysClr val="windowText" lastClr="000000"/>
                  </a:solidFill>
                </a:ln>
                <a:effectLst/>
                <a:latin typeface="Baskerville Old Face" pitchFamily="18" charset="0"/>
              </a:rPr>
              <a:t> </a:t>
            </a:r>
            <a:r>
              <a:rPr lang="en-US" sz="2700" i="1" dirty="0" err="1" smtClean="0">
                <a:ln>
                  <a:solidFill>
                    <a:sysClr val="windowText" lastClr="000000"/>
                  </a:solidFill>
                </a:ln>
                <a:effectLst/>
                <a:latin typeface="Baskerville Old Face" pitchFamily="18" charset="0"/>
              </a:rPr>
              <a:t>lagi</a:t>
            </a:r>
            <a:r>
              <a:rPr lang="en-US" sz="2700" i="1" dirty="0" smtClean="0">
                <a:ln>
                  <a:solidFill>
                    <a:sysClr val="windowText" lastClr="000000"/>
                  </a:solidFill>
                </a:ln>
                <a:effectLst/>
                <a:latin typeface="Baskerville Old Face" pitchFamily="18" charset="0"/>
              </a:rPr>
              <a:t> yang </a:t>
            </a:r>
            <a:r>
              <a:rPr lang="en-US" sz="2700" i="1" dirty="0" err="1" smtClean="0">
                <a:ln>
                  <a:solidFill>
                    <a:sysClr val="windowText" lastClr="000000"/>
                  </a:solidFill>
                </a:ln>
                <a:effectLst/>
                <a:latin typeface="Baskerville Old Face" pitchFamily="18" charset="0"/>
              </a:rPr>
              <a:t>disenangi</a:t>
            </a:r>
            <a:r>
              <a:rPr lang="en-US" sz="2700" i="1" dirty="0" smtClean="0">
                <a:ln>
                  <a:solidFill>
                    <a:sysClr val="windowText" lastClr="000000"/>
                  </a:solidFill>
                </a:ln>
                <a:effectLst/>
                <a:latin typeface="Baskerville Old Face" pitchFamily="18" charset="0"/>
              </a:rPr>
              <a:t>.</a:t>
            </a:r>
            <a:endParaRPr lang="en-US" sz="2700" i="1" dirty="0">
              <a:ln>
                <a:solidFill>
                  <a:sysClr val="windowText" lastClr="000000"/>
                </a:solidFill>
              </a:ln>
              <a:effectLst/>
              <a:latin typeface="Baskerville Old Face" pitchFamily="18" charset="0"/>
            </a:endParaRPr>
          </a:p>
        </p:txBody>
      </p:sp>
      <p:sp>
        <p:nvSpPr>
          <p:cNvPr id="6" name="Rectangle 5"/>
          <p:cNvSpPr/>
          <p:nvPr/>
        </p:nvSpPr>
        <p:spPr>
          <a:xfrm>
            <a:off x="0" y="1371600"/>
            <a:ext cx="9144000" cy="1569660"/>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لَا يَفْرَكْ مُؤْمِنٌ مُؤْمِنَةً إِنْ كَرِهَ مِنْهَا خُلُقًا رَضِيَ مِنْهَا آخَرَ. </a:t>
            </a:r>
            <a:r>
              <a:rPr lang="ar-SA" sz="32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(رواه مسلم)</a:t>
            </a:r>
            <a:endParaRPr lang="ms-MY" sz="2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Ketahuilah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Suami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&amp;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Isteri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Down Arrow 2"/>
          <p:cNvSpPr/>
          <p:nvPr/>
        </p:nvSpPr>
        <p:spPr>
          <a:xfrm>
            <a:off x="1981200" y="1066800"/>
            <a:ext cx="5334000" cy="1524000"/>
          </a:xfrm>
          <a:prstGeom prst="downArrow">
            <a:avLst>
              <a:gd name="adj1" fmla="val 69672"/>
              <a:gd name="adj2" fmla="val 50000"/>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effectLst>
                  <a:glow rad="101600">
                    <a:schemeClr val="tx1">
                      <a:alpha val="60000"/>
                    </a:schemeClr>
                  </a:glow>
                </a:effectLst>
                <a:latin typeface="Arial Black" pitchFamily="34" charset="0"/>
              </a:rPr>
              <a:t>PERKAHWINAN</a:t>
            </a:r>
            <a:endParaRPr lang="en-US" sz="3200" dirty="0">
              <a:effectLst>
                <a:glow rad="101600">
                  <a:schemeClr val="tx1">
                    <a:alpha val="60000"/>
                  </a:schemeClr>
                </a:glow>
              </a:effectLst>
              <a:latin typeface="Arial Black" pitchFamily="34" charset="0"/>
            </a:endParaRPr>
          </a:p>
        </p:txBody>
      </p:sp>
      <p:sp>
        <p:nvSpPr>
          <p:cNvPr id="5" name="Rectangle 4"/>
          <p:cNvSpPr/>
          <p:nvPr/>
        </p:nvSpPr>
        <p:spPr>
          <a:xfrm>
            <a:off x="152400" y="2362200"/>
            <a:ext cx="2819400" cy="914400"/>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Ketenangan</a:t>
            </a:r>
            <a:endParaRPr lang="en-US" sz="3600" b="1" dirty="0">
              <a:solidFill>
                <a:srgbClr val="FC10DA"/>
              </a:solidFill>
              <a:latin typeface="Arial Black" pitchFamily="34" charset="0"/>
            </a:endParaRPr>
          </a:p>
        </p:txBody>
      </p:sp>
      <p:sp>
        <p:nvSpPr>
          <p:cNvPr id="6" name="Rectangle 5"/>
          <p:cNvSpPr/>
          <p:nvPr/>
        </p:nvSpPr>
        <p:spPr>
          <a:xfrm>
            <a:off x="3184160" y="2743200"/>
            <a:ext cx="2819400" cy="914400"/>
          </a:xfrm>
          <a:prstGeom prst="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Keharmonian</a:t>
            </a:r>
            <a:endParaRPr lang="en-US" sz="3600" b="1" dirty="0">
              <a:solidFill>
                <a:srgbClr val="FC10DA"/>
              </a:solidFill>
              <a:latin typeface="Arial Black" pitchFamily="34" charset="0"/>
            </a:endParaRPr>
          </a:p>
        </p:txBody>
      </p:sp>
      <p:sp>
        <p:nvSpPr>
          <p:cNvPr id="7" name="Rectangle 6"/>
          <p:cNvSpPr/>
          <p:nvPr/>
        </p:nvSpPr>
        <p:spPr>
          <a:xfrm>
            <a:off x="6155960" y="2438400"/>
            <a:ext cx="2819400" cy="914400"/>
          </a:xfrm>
          <a:prstGeom prst="rect">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Kebahagiaan</a:t>
            </a:r>
            <a:endParaRPr lang="en-US" sz="3600" b="1" dirty="0">
              <a:solidFill>
                <a:srgbClr val="FC10DA"/>
              </a:solidFill>
              <a:latin typeface="Arial Black" pitchFamily="34" charset="0"/>
            </a:endParaRPr>
          </a:p>
        </p:txBody>
      </p:sp>
      <p:sp>
        <p:nvSpPr>
          <p:cNvPr id="8" name="Down Arrow 7"/>
          <p:cNvSpPr/>
          <p:nvPr/>
        </p:nvSpPr>
        <p:spPr>
          <a:xfrm>
            <a:off x="1219200" y="4191000"/>
            <a:ext cx="5029200" cy="1066800"/>
          </a:xfrm>
          <a:prstGeom prst="downArrow">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2057400" y="4267200"/>
            <a:ext cx="5334000" cy="1371600"/>
          </a:xfrm>
          <a:prstGeom prst="downArrow">
            <a:avLst>
              <a:gd name="adj1" fmla="val 69672"/>
              <a:gd name="adj2" fmla="val 50000"/>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Arial Black" pitchFamily="34" charset="0"/>
              </a:rPr>
              <a:t>Disuburkan</a:t>
            </a:r>
            <a:r>
              <a:rPr lang="en-US" sz="3200" dirty="0" smtClean="0">
                <a:solidFill>
                  <a:schemeClr val="tx1"/>
                </a:solidFill>
                <a:latin typeface="Arial Black" pitchFamily="34" charset="0"/>
              </a:rPr>
              <a:t> </a:t>
            </a:r>
            <a:r>
              <a:rPr lang="en-US" sz="3200" dirty="0" err="1" smtClean="0">
                <a:solidFill>
                  <a:schemeClr val="tx1"/>
                </a:solidFill>
                <a:latin typeface="Arial Black" pitchFamily="34" charset="0"/>
              </a:rPr>
              <a:t>perasaan</a:t>
            </a:r>
            <a:endParaRPr lang="en-US" sz="3200" dirty="0">
              <a:solidFill>
                <a:schemeClr val="tx1"/>
              </a:solidFill>
              <a:latin typeface="Arial Black" pitchFamily="34" charset="0"/>
            </a:endParaRPr>
          </a:p>
        </p:txBody>
      </p:sp>
      <p:sp>
        <p:nvSpPr>
          <p:cNvPr id="10" name="Rectangle 9"/>
          <p:cNvSpPr/>
          <p:nvPr/>
        </p:nvSpPr>
        <p:spPr>
          <a:xfrm>
            <a:off x="168640" y="5257800"/>
            <a:ext cx="2819400" cy="914400"/>
          </a:xfrm>
          <a:prstGeom prst="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effectLst>
                  <a:glow rad="101600">
                    <a:schemeClr val="tx1">
                      <a:alpha val="60000"/>
                    </a:schemeClr>
                  </a:glow>
                </a:effectLst>
                <a:latin typeface="Arial Black" pitchFamily="34" charset="0"/>
              </a:rPr>
              <a:t>Kasih</a:t>
            </a:r>
            <a:r>
              <a:rPr lang="en-US" sz="2400" b="1" dirty="0" smtClean="0">
                <a:solidFill>
                  <a:schemeClr val="bg1"/>
                </a:solidFill>
                <a:effectLst>
                  <a:glow rad="101600">
                    <a:schemeClr val="tx1">
                      <a:alpha val="60000"/>
                    </a:schemeClr>
                  </a:glow>
                </a:effectLst>
                <a:latin typeface="Arial Black" pitchFamily="34" charset="0"/>
              </a:rPr>
              <a:t> </a:t>
            </a:r>
            <a:r>
              <a:rPr lang="en-US" sz="2400" b="1" dirty="0" err="1" smtClean="0">
                <a:solidFill>
                  <a:schemeClr val="bg1"/>
                </a:solidFill>
                <a:effectLst>
                  <a:glow rad="101600">
                    <a:schemeClr val="tx1">
                      <a:alpha val="60000"/>
                    </a:schemeClr>
                  </a:glow>
                </a:effectLst>
                <a:latin typeface="Arial Black" pitchFamily="34" charset="0"/>
              </a:rPr>
              <a:t>Sayang</a:t>
            </a:r>
            <a:endParaRPr lang="en-US" sz="3600" b="1" dirty="0">
              <a:solidFill>
                <a:schemeClr val="bg1"/>
              </a:solidFill>
              <a:effectLst>
                <a:glow rad="101600">
                  <a:schemeClr val="tx1">
                    <a:alpha val="60000"/>
                  </a:schemeClr>
                </a:glow>
              </a:effectLst>
              <a:latin typeface="Arial Black" pitchFamily="34" charset="0"/>
            </a:endParaRPr>
          </a:p>
        </p:txBody>
      </p:sp>
      <p:sp>
        <p:nvSpPr>
          <p:cNvPr id="11" name="Rectangle 10"/>
          <p:cNvSpPr/>
          <p:nvPr/>
        </p:nvSpPr>
        <p:spPr>
          <a:xfrm>
            <a:off x="3200400" y="5638800"/>
            <a:ext cx="2819400" cy="9144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effectLst>
                  <a:glow rad="101600">
                    <a:schemeClr val="tx1">
                      <a:alpha val="60000"/>
                    </a:schemeClr>
                  </a:glow>
                </a:effectLst>
                <a:latin typeface="Arial Black" pitchFamily="34" charset="0"/>
              </a:rPr>
              <a:t>Mawaddah</a:t>
            </a:r>
            <a:endParaRPr lang="en-US" sz="3600" b="1" dirty="0">
              <a:solidFill>
                <a:schemeClr val="bg1"/>
              </a:solidFill>
              <a:effectLst>
                <a:glow rad="101600">
                  <a:schemeClr val="tx1">
                    <a:alpha val="60000"/>
                  </a:schemeClr>
                </a:glow>
              </a:effectLst>
              <a:latin typeface="Arial Black" pitchFamily="34" charset="0"/>
            </a:endParaRPr>
          </a:p>
        </p:txBody>
      </p:sp>
      <p:sp>
        <p:nvSpPr>
          <p:cNvPr id="12" name="Rectangle 11"/>
          <p:cNvSpPr/>
          <p:nvPr/>
        </p:nvSpPr>
        <p:spPr>
          <a:xfrm>
            <a:off x="6172200" y="5334000"/>
            <a:ext cx="2819400" cy="9144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effectLst>
                  <a:glow rad="101600">
                    <a:schemeClr val="tx1">
                      <a:alpha val="60000"/>
                    </a:schemeClr>
                  </a:glow>
                </a:effectLst>
                <a:latin typeface="Arial Black" pitchFamily="34" charset="0"/>
              </a:rPr>
              <a:t>Rahmah</a:t>
            </a:r>
            <a:endParaRPr lang="en-US" sz="3600" b="1" dirty="0">
              <a:solidFill>
                <a:schemeClr val="bg1"/>
              </a:solidFill>
              <a:effectLst>
                <a:glow rad="101600">
                  <a:schemeClr val="tx1">
                    <a:alpha val="60000"/>
                  </a:schemeClr>
                </a:glow>
              </a:effectLst>
              <a:latin typeface="Arial Black"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Ingatlah</a:t>
            </a:r>
            <a:r>
              <a:rPr lang="en-US" sz="36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Down Arrow 2"/>
          <p:cNvSpPr/>
          <p:nvPr/>
        </p:nvSpPr>
        <p:spPr>
          <a:xfrm>
            <a:off x="1981200" y="1066800"/>
            <a:ext cx="5334000" cy="1524000"/>
          </a:xfrm>
          <a:prstGeom prst="downArrow">
            <a:avLst>
              <a:gd name="adj1" fmla="val 69672"/>
              <a:gd name="adj2" fmla="val 50000"/>
            </a:avLst>
          </a:prstGeom>
          <a:solidFill>
            <a:schemeClr val="accent4">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Black" pitchFamily="34" charset="0"/>
              </a:rPr>
              <a:t>SUAMI</a:t>
            </a:r>
            <a:endParaRPr lang="en-US" sz="3200" dirty="0">
              <a:latin typeface="Arial Black" pitchFamily="34" charset="0"/>
            </a:endParaRPr>
          </a:p>
        </p:txBody>
      </p:sp>
      <p:sp>
        <p:nvSpPr>
          <p:cNvPr id="5" name="Rectangle 4"/>
          <p:cNvSpPr/>
          <p:nvPr/>
        </p:nvSpPr>
        <p:spPr>
          <a:xfrm>
            <a:off x="152400" y="2362200"/>
            <a:ext cx="2819400" cy="1066800"/>
          </a:xfrm>
          <a:prstGeom prst="re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 Black" pitchFamily="34" charset="0"/>
              </a:rPr>
              <a:t>Nakhoda</a:t>
            </a:r>
            <a:endParaRPr lang="en-US" sz="3600" b="1" dirty="0">
              <a:solidFill>
                <a:schemeClr val="bg1"/>
              </a:solidFill>
              <a:latin typeface="Arial Black" pitchFamily="34" charset="0"/>
            </a:endParaRPr>
          </a:p>
        </p:txBody>
      </p:sp>
      <p:sp>
        <p:nvSpPr>
          <p:cNvPr id="6" name="Rectangle 5"/>
          <p:cNvSpPr/>
          <p:nvPr/>
        </p:nvSpPr>
        <p:spPr>
          <a:xfrm>
            <a:off x="3184160" y="2743200"/>
            <a:ext cx="2819400" cy="9144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Arial Black" pitchFamily="34" charset="0"/>
              </a:rPr>
              <a:t>Tiang</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seri</a:t>
            </a:r>
            <a:r>
              <a:rPr lang="en-US" sz="2400" b="1" dirty="0" smtClean="0">
                <a:solidFill>
                  <a:schemeClr val="tx1"/>
                </a:solidFill>
                <a:latin typeface="Arial Black" pitchFamily="34" charset="0"/>
              </a:rPr>
              <a:t> </a:t>
            </a:r>
            <a:r>
              <a:rPr lang="en-US" sz="2400" b="1" dirty="0" err="1" smtClean="0">
                <a:solidFill>
                  <a:schemeClr val="tx1"/>
                </a:solidFill>
                <a:latin typeface="Arial Black" pitchFamily="34" charset="0"/>
              </a:rPr>
              <a:t>rumahtangga</a:t>
            </a:r>
            <a:endParaRPr lang="en-US" sz="3600" b="1" dirty="0">
              <a:solidFill>
                <a:srgbClr val="FC10DA"/>
              </a:solidFill>
              <a:latin typeface="Arial Black" pitchFamily="34" charset="0"/>
            </a:endParaRPr>
          </a:p>
        </p:txBody>
      </p:sp>
      <p:sp>
        <p:nvSpPr>
          <p:cNvPr id="7" name="Rectangle 6"/>
          <p:cNvSpPr/>
          <p:nvPr/>
        </p:nvSpPr>
        <p:spPr>
          <a:xfrm>
            <a:off x="6155960" y="2362200"/>
            <a:ext cx="2819400" cy="1295400"/>
          </a:xfrm>
          <a:prstGeom prst="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latin typeface="Arial Black" pitchFamily="34" charset="0"/>
              </a:rPr>
              <a:t>Tanggungjawab</a:t>
            </a:r>
            <a:r>
              <a:rPr lang="en-US" sz="2400" b="1" dirty="0" smtClean="0">
                <a:solidFill>
                  <a:schemeClr val="bg1"/>
                </a:solidFill>
                <a:latin typeface="Arial Black" pitchFamily="34" charset="0"/>
              </a:rPr>
              <a:t>  </a:t>
            </a:r>
            <a:r>
              <a:rPr lang="en-US" sz="2400" b="1" dirty="0" err="1" smtClean="0">
                <a:solidFill>
                  <a:schemeClr val="bg1"/>
                </a:solidFill>
                <a:latin typeface="Arial Black" pitchFamily="34" charset="0"/>
              </a:rPr>
              <a:t>memikul</a:t>
            </a:r>
            <a:r>
              <a:rPr lang="en-US" sz="2400" b="1" dirty="0" smtClean="0">
                <a:solidFill>
                  <a:schemeClr val="bg1"/>
                </a:solidFill>
                <a:latin typeface="Arial Black" pitchFamily="34" charset="0"/>
              </a:rPr>
              <a:t> </a:t>
            </a:r>
            <a:r>
              <a:rPr lang="en-US" sz="2400" b="1" dirty="0" err="1" smtClean="0">
                <a:solidFill>
                  <a:schemeClr val="bg1"/>
                </a:solidFill>
                <a:latin typeface="Arial Black" pitchFamily="34" charset="0"/>
              </a:rPr>
              <a:t>dan</a:t>
            </a:r>
            <a:r>
              <a:rPr lang="en-US" sz="2400" b="1" dirty="0" smtClean="0">
                <a:solidFill>
                  <a:schemeClr val="bg1"/>
                </a:solidFill>
                <a:latin typeface="Arial Black" pitchFamily="34" charset="0"/>
              </a:rPr>
              <a:t> </a:t>
            </a:r>
            <a:r>
              <a:rPr lang="en-US" sz="2400" b="1" dirty="0" err="1" smtClean="0">
                <a:solidFill>
                  <a:schemeClr val="bg1"/>
                </a:solidFill>
                <a:latin typeface="Arial Black" pitchFamily="34" charset="0"/>
              </a:rPr>
              <a:t>membahagia</a:t>
            </a:r>
            <a:endParaRPr lang="en-US" sz="3600" b="1" dirty="0">
              <a:solidFill>
                <a:schemeClr val="bg1"/>
              </a:solidFill>
              <a:latin typeface="Arial Black" pitchFamily="34" charset="0"/>
            </a:endParaRPr>
          </a:p>
        </p:txBody>
      </p:sp>
      <p:sp>
        <p:nvSpPr>
          <p:cNvPr id="14" name="Heart 13"/>
          <p:cNvSpPr/>
          <p:nvPr/>
        </p:nvSpPr>
        <p:spPr>
          <a:xfrm rot="21105675">
            <a:off x="2753315" y="4401712"/>
            <a:ext cx="3886200" cy="2265736"/>
          </a:xfrm>
          <a:prstGeom prst="heart">
            <a:avLst/>
          </a:prstGeom>
          <a:solidFill>
            <a:srgbClr val="FC10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effectLst>
                  <a:glow rad="101600">
                    <a:schemeClr val="tx1">
                      <a:alpha val="60000"/>
                    </a:schemeClr>
                  </a:glow>
                </a:effectLst>
                <a:latin typeface="Arial Black" pitchFamily="34" charset="0"/>
              </a:rPr>
              <a:t>ISTERI</a:t>
            </a:r>
            <a:endParaRPr lang="en-US" sz="4000" b="1" dirty="0">
              <a:effectLst>
                <a:glow rad="101600">
                  <a:schemeClr val="tx1">
                    <a:alpha val="60000"/>
                  </a:schemeClr>
                </a:glow>
              </a:effectLst>
              <a:latin typeface="Arial Black" pitchFamily="34" charset="0"/>
            </a:endParaRPr>
          </a:p>
        </p:txBody>
      </p:sp>
      <p:sp>
        <p:nvSpPr>
          <p:cNvPr id="15" name="Right Arrow 14"/>
          <p:cNvSpPr/>
          <p:nvPr/>
        </p:nvSpPr>
        <p:spPr>
          <a:xfrm rot="3323651">
            <a:off x="1434501" y="3602155"/>
            <a:ext cx="1471084" cy="1295400"/>
          </a:xfrm>
          <a:prstGeom prst="rightArrow">
            <a:avLst>
              <a:gd name="adj1" fmla="val 36075"/>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0800000">
            <a:off x="4038600" y="3733800"/>
            <a:ext cx="1066800" cy="1066800"/>
          </a:xfrm>
          <a:prstGeom prst="upArrow">
            <a:avLst>
              <a:gd name="adj1" fmla="val 33138"/>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rot="7756325">
            <a:off x="6558016" y="3760104"/>
            <a:ext cx="1469504" cy="1295400"/>
          </a:xfrm>
          <a:prstGeom prst="rightArrow">
            <a:avLst>
              <a:gd name="adj1" fmla="val 36974"/>
              <a:gd name="adj2" fmla="val 50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4" name="Rectangle 3"/>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Surah</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Ar</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-Rum  </a:t>
            </a:r>
            <a:r>
              <a:rPr lang="en-US" sz="2400" i="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Ayat</a:t>
            </a:r>
            <a:r>
              <a:rPr lang="en-US" sz="2400" i="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21)…</a:t>
            </a:r>
            <a:endParaRPr lang="en-US" sz="2800" i="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76200" y="4048780"/>
            <a:ext cx="3505200" cy="523220"/>
          </a:xfrm>
          <a:prstGeom prst="rect">
            <a:avLst/>
          </a:prstGeom>
        </p:spPr>
        <p:txBody>
          <a:bodyPr wrap="square">
            <a:spAutoFit/>
          </a:bodyPr>
          <a:lstStyle/>
          <a:p>
            <a:pP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Maksudnya</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6" name="Rectangle 5"/>
          <p:cNvSpPr/>
          <p:nvPr/>
        </p:nvSpPr>
        <p:spPr>
          <a:xfrm>
            <a:off x="139910" y="4612719"/>
            <a:ext cx="8839200" cy="2092881"/>
          </a:xfrm>
          <a:prstGeom prst="rect">
            <a:avLst/>
          </a:prstGeom>
          <a:gradFill flip="none" rotWithShape="1">
            <a:gsLst>
              <a:gs pos="54000">
                <a:srgbClr val="5E9EFF">
                  <a:alpha val="11000"/>
                </a:srgbClr>
              </a:gs>
              <a:gs pos="39999">
                <a:srgbClr val="85C2FF"/>
              </a:gs>
              <a:gs pos="70000">
                <a:srgbClr val="C4D6EB"/>
              </a:gs>
              <a:gs pos="100000">
                <a:srgbClr val="FFEBFA"/>
              </a:gs>
            </a:gsLst>
            <a:lin ang="5400000" scaled="0"/>
            <a:tileRect t="-100000" r="-100000"/>
          </a:gradFill>
        </p:spPr>
        <p:txBody>
          <a:bodyPr wrap="square">
            <a:spAutoFit/>
          </a:bodyPr>
          <a:lstStyle/>
          <a:p>
            <a:pPr algn="ctr" fontAlgn="auto">
              <a:spcBef>
                <a:spcPts val="0"/>
              </a:spcBef>
              <a:spcAft>
                <a:spcPts val="0"/>
              </a:spcAft>
              <a:defRPr/>
            </a:pPr>
            <a:r>
              <a:rPr lang="en-US" sz="2600" i="1" dirty="0" smtClean="0">
                <a:ln>
                  <a:solidFill>
                    <a:sysClr val="windowText" lastClr="000000"/>
                  </a:solidFill>
                </a:ln>
                <a:effectLst/>
                <a:latin typeface="Baskerville Old Face" pitchFamily="18" charset="0"/>
              </a:rPr>
              <a:t>Dan </a:t>
            </a:r>
            <a:r>
              <a:rPr lang="en-US" sz="2600" i="1" dirty="0" err="1" smtClean="0">
                <a:ln>
                  <a:solidFill>
                    <a:sysClr val="windowText" lastClr="000000"/>
                  </a:solidFill>
                </a:ln>
                <a:effectLst/>
                <a:latin typeface="Baskerville Old Face" pitchFamily="18" charset="0"/>
              </a:rPr>
              <a:t>di</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antara</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tanda-tanda</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kekuasaanNya</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bahawa</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ia</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menciptakan</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untuk</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kamu</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isteri-isteri</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dari</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jenis</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kamu</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sendiri</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supaya</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kamu</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bersenang</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hari</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dengannya</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dan</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dijadikan</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di</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antara</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kamu</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perasaan</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kasih</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sayang</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Sesungguhnya</a:t>
            </a:r>
            <a:r>
              <a:rPr lang="en-US" sz="2600" i="1" dirty="0" smtClean="0">
                <a:ln>
                  <a:solidFill>
                    <a:sysClr val="windowText" lastClr="000000"/>
                  </a:solidFill>
                </a:ln>
                <a:effectLst/>
                <a:latin typeface="Baskerville Old Face" pitchFamily="18" charset="0"/>
              </a:rPr>
              <a:t> yang </a:t>
            </a:r>
            <a:r>
              <a:rPr lang="en-US" sz="2600" i="1" dirty="0" err="1" smtClean="0">
                <a:ln>
                  <a:solidFill>
                    <a:sysClr val="windowText" lastClr="000000"/>
                  </a:solidFill>
                </a:ln>
                <a:effectLst/>
                <a:latin typeface="Baskerville Old Face" pitchFamily="18" charset="0"/>
              </a:rPr>
              <a:t>demikian</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itu</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mengandungi</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keterangan-keterangan</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bagi</a:t>
            </a:r>
            <a:r>
              <a:rPr lang="en-US" sz="2600" i="1" dirty="0" smtClean="0">
                <a:ln>
                  <a:solidFill>
                    <a:sysClr val="windowText" lastClr="000000"/>
                  </a:solidFill>
                </a:ln>
                <a:effectLst/>
                <a:latin typeface="Baskerville Old Face" pitchFamily="18" charset="0"/>
              </a:rPr>
              <a:t> </a:t>
            </a:r>
            <a:r>
              <a:rPr lang="en-US" sz="2600" i="1" dirty="0" err="1" smtClean="0">
                <a:ln>
                  <a:solidFill>
                    <a:sysClr val="windowText" lastClr="000000"/>
                  </a:solidFill>
                </a:ln>
                <a:effectLst/>
                <a:latin typeface="Baskerville Old Face" pitchFamily="18" charset="0"/>
              </a:rPr>
              <a:t>orang</a:t>
            </a:r>
            <a:r>
              <a:rPr lang="en-US" sz="2600" i="1" dirty="0" smtClean="0">
                <a:ln>
                  <a:solidFill>
                    <a:sysClr val="windowText" lastClr="000000"/>
                  </a:solidFill>
                </a:ln>
                <a:effectLst/>
                <a:latin typeface="Baskerville Old Face" pitchFamily="18" charset="0"/>
              </a:rPr>
              <a:t> yang </a:t>
            </a:r>
            <a:r>
              <a:rPr lang="en-US" sz="2600" i="1" dirty="0" err="1" smtClean="0">
                <a:ln>
                  <a:solidFill>
                    <a:sysClr val="windowText" lastClr="000000"/>
                  </a:solidFill>
                </a:ln>
                <a:effectLst/>
                <a:latin typeface="Baskerville Old Face" pitchFamily="18" charset="0"/>
              </a:rPr>
              <a:t>berfikir</a:t>
            </a:r>
            <a:r>
              <a:rPr lang="en-US" sz="2600" i="1" dirty="0" smtClean="0">
                <a:ln>
                  <a:solidFill>
                    <a:sysClr val="windowText" lastClr="000000"/>
                  </a:solidFill>
                </a:ln>
                <a:effectLst/>
                <a:latin typeface="Baskerville Old Face" pitchFamily="18" charset="0"/>
              </a:rPr>
              <a:t>.</a:t>
            </a:r>
            <a:endParaRPr lang="en-US" sz="2600" i="1" dirty="0">
              <a:ln>
                <a:solidFill>
                  <a:sysClr val="windowText" lastClr="000000"/>
                </a:solidFill>
              </a:ln>
              <a:effectLst/>
              <a:latin typeface="Baskerville Old Face" pitchFamily="18" charset="0"/>
            </a:endParaRPr>
          </a:p>
        </p:txBody>
      </p:sp>
      <p:sp>
        <p:nvSpPr>
          <p:cNvPr id="7" name="Rectangle 6"/>
          <p:cNvSpPr/>
          <p:nvPr/>
        </p:nvSpPr>
        <p:spPr>
          <a:xfrm>
            <a:off x="0" y="1371600"/>
            <a:ext cx="9144000" cy="2308324"/>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وَمِنْ آيَاتِهِ أَنْ خَلَقَ لَكُم مِّنْ أَنفُسِكُمْ أَزْوَاجًا لِّتَسْكُنُوا إِلَيْهَا وَجَعَلَ بَيْنَكُم مَّوَدَّةً وَرَحْمَةً ۚ إِنَّ فِي ذَٰلِكَ لَآيَاتٍ لِّقَوْمٍ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يَتَفَكَّرُونَ.</a:t>
            </a:r>
            <a:endParaRPr lang="ms-MY" sz="20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8" name="Rectangle 7"/>
          <p:cNvSpPr/>
          <p:nvPr/>
        </p:nvSpPr>
        <p:spPr>
          <a:xfrm>
            <a:off x="-32" y="1551325"/>
            <a:ext cx="9144032" cy="3477875"/>
          </a:xfrm>
          <a:prstGeom prst="rect">
            <a:avLst/>
          </a:prstGeom>
          <a:solidFill>
            <a:schemeClr val="tx1">
              <a:alpha val="10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a:t>
            </a:r>
            <a:r>
              <a:rPr lang="ar-SA"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لِىْ </a:t>
            </a:r>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وَلَكُمْ بِالْقُرْءَانِ الْعَظِيْمِ، وَنَفَعَنِى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14138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107971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183993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52400" y="76200"/>
            <a:ext cx="8839200" cy="584775"/>
          </a:xfrm>
          <a:prstGeom prst="rect">
            <a:avLst/>
          </a:prstGeom>
        </p:spPr>
        <p:txBody>
          <a:bodyPr>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endPar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6498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076090"/>
            <a:ext cx="8572528" cy="1446550"/>
          </a:xfrm>
          <a:prstGeom prst="rect">
            <a:avLst/>
          </a:prstGeom>
          <a:noFill/>
          <a:ln w="57150">
            <a:noFill/>
          </a:ln>
        </p:spPr>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12186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418000"/>
            <a:ext cx="9144000" cy="1938992"/>
          </a:xfrm>
          <a:prstGeom prst="rect">
            <a:avLst/>
          </a:prstGeom>
          <a:solidFill>
            <a:schemeClr val="accent2">
              <a:lumMod val="50000"/>
              <a:alpha val="14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762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774519"/>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190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121861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1682840"/>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116632"/>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13463"/>
            <a:ext cx="8643998"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121861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66640" y="1683695"/>
            <a:ext cx="8572560" cy="1754326"/>
          </a:xfrm>
          <a:prstGeom prst="rect">
            <a:avLst/>
          </a:prstGeom>
          <a:solidFill>
            <a:schemeClr val="bg1">
              <a:lumMod val="65000"/>
              <a:alpha val="60000"/>
            </a:schemeClr>
          </a:solidFill>
        </p:spPr>
        <p:txBody>
          <a:bodyPr wrap="square">
            <a:spAutoFit/>
          </a:bodyPr>
          <a:lstStyle/>
          <a:p>
            <a:pPr algn="ctr" rtl="1"/>
            <a:r>
              <a:rPr lang="ar-SA" sz="5400" b="1" dirty="0" smtClean="0">
                <a:solidFill>
                  <a:srgbClr val="FFFF00"/>
                </a:solidFill>
                <a:effectLst>
                  <a:glow rad="101600">
                    <a:schemeClr val="tx1">
                      <a:alpha val="60000"/>
                    </a:schemeClr>
                  </a:glow>
                </a:effectLst>
                <a:cs typeface="Traditional Arabic" pitchFamily="2" charset="-78"/>
              </a:rPr>
              <a:t>اللَّهُمَّ صَلِّ وَسَلِّمْ عَلَى عَبْدِكَ وَرَسُوْلِكَ مُحَمَّدٍ وَعَلَى آلِهِ وَصَحْبِهِ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061390"/>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76200"/>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12186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04810" y="762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36003"/>
            <a:ext cx="9144000" cy="830997"/>
          </a:xfrm>
          <a:prstGeom prst="rect">
            <a:avLst/>
          </a:prstGeom>
          <a:solidFill>
            <a:schemeClr val="tx1">
              <a:alpha val="15000"/>
            </a:scheme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تَعَالَى،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وَقُومُوْا بَوَاجِبِ الأَمَانَةِ </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الَّتِي </a:t>
            </a:r>
            <a:r>
              <a:rPr lang="ar-SA" sz="48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حَمَلْتُمُوْهَا</a:t>
            </a: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0" y="3884220"/>
            <a:ext cx="9144000" cy="954107"/>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tunaikanlah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amanah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diterima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1218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3016834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6091129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183070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893816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850644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469680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606430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28600" y="1439743"/>
            <a:ext cx="8572560" cy="1754326"/>
          </a:xfrm>
          <a:prstGeom prst="rect">
            <a:avLst/>
          </a:prstGeom>
          <a:solidFill>
            <a:srgbClr val="990000">
              <a:alpha val="11000"/>
            </a:srgbClr>
          </a:solidFill>
        </p:spPr>
        <p:txBody>
          <a:bodyPr wrap="square">
            <a:spAutoFit/>
          </a:bodyPr>
          <a:lstStyle/>
          <a:p>
            <a:pPr algn="ctr" rtl="1"/>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عَبْدِكَ وَرَسُوْلِكَ مُحَمَّدٍ وَعَلَى آلِهِ وَصَحْبِهِ أَجْمَعِيْنَ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3917374"/>
            <a:ext cx="8286808" cy="1815882"/>
          </a:xfrm>
          <a:prstGeom prst="rect">
            <a:avLst/>
          </a:prstGeom>
          <a:noFill/>
          <a:ln w="57150">
            <a:noFill/>
          </a:ln>
        </p:spPr>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86380"/>
            <a:ext cx="821537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121861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81936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42060654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4177195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schemeClr val="tx1"/>
                </a:solidFill>
                <a:latin typeface="Bernard MT Condensed" pitchFamily="18" charset="0"/>
              </a:rPr>
              <a:t>Dirikan</a:t>
            </a:r>
            <a:r>
              <a:rPr lang="en-US" sz="4000" dirty="0" smtClean="0">
                <a:solidFill>
                  <a:schemeClr val="tx1"/>
                </a:solidFill>
                <a:latin typeface="Bernard MT Condensed" pitchFamily="18" charset="0"/>
              </a:rPr>
              <a:t> </a:t>
            </a:r>
            <a:r>
              <a:rPr lang="en-US" sz="4000" dirty="0" err="1" smtClean="0">
                <a:solidFill>
                  <a:schemeClr val="tx1"/>
                </a:solidFill>
                <a:latin typeface="Bernard MT Condensed" pitchFamily="18" charset="0"/>
              </a:rPr>
              <a:t>Solat</a:t>
            </a:r>
            <a:r>
              <a:rPr lang="en-US" sz="4000" dirty="0" smtClean="0">
                <a:solidFill>
                  <a:schemeClr val="tx1"/>
                </a:solidFill>
                <a:latin typeface="Bernard MT Condensed" pitchFamily="18" charset="0"/>
              </a:rPr>
              <a:t>….</a:t>
            </a:r>
          </a:p>
          <a:p>
            <a:pPr algn="ctr"/>
            <a:endParaRPr lang="en-US" sz="3200" dirty="0" smtClean="0">
              <a:solidFill>
                <a:schemeClr val="tx1"/>
              </a:solidFill>
              <a:latin typeface="Bernard MT Condensed" pitchFamily="18" charset="0"/>
            </a:endParaRPr>
          </a:p>
          <a:p>
            <a:pPr algn="ctr"/>
            <a:r>
              <a:rPr lang="en-US" sz="3200" b="1" i="1" dirty="0" err="1" smtClean="0">
                <a:solidFill>
                  <a:schemeClr val="tx1"/>
                </a:solidFill>
                <a:latin typeface="Constantia" pitchFamily="18" charset="0"/>
              </a:rPr>
              <a:t>Lurus</a:t>
            </a:r>
            <a:r>
              <a:rPr lang="en-US" sz="3200" b="1" i="1" dirty="0" smtClean="0">
                <a:solidFill>
                  <a:schemeClr val="tx1"/>
                </a:solidFill>
                <a:latin typeface="Constantia" pitchFamily="18" charset="0"/>
              </a:rPr>
              <a:t> </a:t>
            </a:r>
            <a:r>
              <a:rPr lang="en-US" sz="3200" b="1" i="1" dirty="0" err="1" smtClean="0">
                <a:solidFill>
                  <a:schemeClr val="tx1"/>
                </a:solidFill>
                <a:latin typeface="Constantia" pitchFamily="18" charset="0"/>
              </a:rPr>
              <a:t>dan</a:t>
            </a:r>
            <a:r>
              <a:rPr lang="en-US" sz="3200" b="1" i="1" dirty="0" smtClean="0">
                <a:solidFill>
                  <a:schemeClr val="tx1"/>
                </a:solidFill>
                <a:latin typeface="Constantia" pitchFamily="18" charset="0"/>
              </a:rPr>
              <a:t> </a:t>
            </a:r>
            <a:r>
              <a:rPr lang="en-US" sz="3200" b="1" i="1" dirty="0" err="1" smtClean="0">
                <a:solidFill>
                  <a:schemeClr val="tx1"/>
                </a:solidFill>
                <a:latin typeface="Constantia" pitchFamily="18" charset="0"/>
              </a:rPr>
              <a:t>betulkan</a:t>
            </a:r>
            <a:r>
              <a:rPr lang="en-US" sz="3200" b="1" i="1" dirty="0" smtClean="0">
                <a:solidFill>
                  <a:schemeClr val="tx1"/>
                </a:solidFill>
                <a:latin typeface="Constantia" pitchFamily="18" charset="0"/>
              </a:rPr>
              <a:t> </a:t>
            </a:r>
            <a:r>
              <a:rPr lang="en-US" sz="3200" b="1" i="1" dirty="0" err="1" smtClean="0">
                <a:solidFill>
                  <a:schemeClr val="tx1"/>
                </a:solidFill>
                <a:latin typeface="Constantia" pitchFamily="18" charset="0"/>
              </a:rPr>
              <a:t>saf</a:t>
            </a:r>
            <a:r>
              <a:rPr lang="en-US" sz="3200" b="1" i="1" dirty="0" smtClean="0">
                <a:solidFill>
                  <a:schemeClr val="tx1"/>
                </a:solidFill>
                <a:latin typeface="Constantia" pitchFamily="18" charset="0"/>
              </a:rPr>
              <a:t> </a:t>
            </a:r>
            <a:r>
              <a:rPr lang="en-US" sz="3200" b="1" i="1" dirty="0" err="1" smtClean="0">
                <a:solidFill>
                  <a:schemeClr val="tx1"/>
                </a:solidFill>
                <a:latin typeface="Constantia" pitchFamily="18" charset="0"/>
              </a:rPr>
              <a:t>anda</a:t>
            </a:r>
            <a:r>
              <a:rPr lang="en-US" sz="3200" b="1" i="1" dirty="0" smtClean="0">
                <a:solidFill>
                  <a:schemeClr val="tx1"/>
                </a:solidFill>
                <a:latin typeface="Constantia" pitchFamily="18" charset="0"/>
              </a:rPr>
              <a:t> </a:t>
            </a:r>
            <a:r>
              <a:rPr lang="en-US" sz="3200" b="1" i="1" dirty="0" err="1" smtClean="0">
                <a:solidFill>
                  <a:schemeClr val="tx1"/>
                </a:solidFill>
                <a:latin typeface="Constantia" pitchFamily="18" charset="0"/>
              </a:rPr>
              <a:t>kerana</a:t>
            </a:r>
            <a:endParaRPr lang="en-US" sz="3200" b="1" i="1" dirty="0" smtClean="0">
              <a:solidFill>
                <a:schemeClr val="tx1"/>
              </a:solidFill>
              <a:latin typeface="Constantia" pitchFamily="18" charset="0"/>
            </a:endParaRPr>
          </a:p>
          <a:p>
            <a:pPr algn="ctr"/>
            <a:r>
              <a:rPr lang="en-US" sz="3200" b="1" i="1" dirty="0" smtClean="0">
                <a:solidFill>
                  <a:schemeClr val="tx1"/>
                </a:solidFill>
                <a:latin typeface="Constantia" pitchFamily="18" charset="0"/>
              </a:rPr>
              <a:t> </a:t>
            </a:r>
            <a:r>
              <a:rPr lang="en-US" sz="3200" b="1" i="1" dirty="0" err="1" smtClean="0">
                <a:solidFill>
                  <a:schemeClr val="tx1"/>
                </a:solidFill>
                <a:latin typeface="Constantia" pitchFamily="18" charset="0"/>
              </a:rPr>
              <a:t>saf</a:t>
            </a:r>
            <a:r>
              <a:rPr lang="en-US" sz="3200" b="1" i="1" dirty="0" smtClean="0">
                <a:solidFill>
                  <a:schemeClr val="tx1"/>
                </a:solidFill>
                <a:latin typeface="Constantia" pitchFamily="18" charset="0"/>
              </a:rPr>
              <a:t> yang </a:t>
            </a:r>
            <a:r>
              <a:rPr lang="en-US" sz="3200" b="1" i="1" dirty="0" err="1" smtClean="0">
                <a:solidFill>
                  <a:schemeClr val="tx1"/>
                </a:solidFill>
                <a:latin typeface="Constantia" pitchFamily="18" charset="0"/>
              </a:rPr>
              <a:t>lurus</a:t>
            </a:r>
            <a:r>
              <a:rPr lang="en-US" sz="3200" b="1" i="1" dirty="0" smtClean="0">
                <a:solidFill>
                  <a:schemeClr val="tx1"/>
                </a:solidFill>
                <a:latin typeface="Constantia" pitchFamily="18" charset="0"/>
              </a:rPr>
              <a:t> </a:t>
            </a:r>
            <a:r>
              <a:rPr lang="en-US" sz="3200" b="1" i="1" dirty="0" err="1" smtClean="0">
                <a:solidFill>
                  <a:schemeClr val="tx1"/>
                </a:solidFill>
                <a:latin typeface="Constantia" pitchFamily="18" charset="0"/>
              </a:rPr>
              <a:t>termasuk</a:t>
            </a:r>
            <a:r>
              <a:rPr lang="en-US" sz="3200" b="1" i="1" dirty="0" smtClean="0">
                <a:solidFill>
                  <a:schemeClr val="tx1"/>
                </a:solidFill>
                <a:latin typeface="Constantia" pitchFamily="18" charset="0"/>
              </a:rPr>
              <a:t> </a:t>
            </a:r>
            <a:r>
              <a:rPr lang="en-US" sz="3200" b="1" i="1" dirty="0" err="1" smtClean="0">
                <a:solidFill>
                  <a:schemeClr val="tx1"/>
                </a:solidFill>
                <a:latin typeface="Constantia" pitchFamily="18" charset="0"/>
              </a:rPr>
              <a:t>dalam</a:t>
            </a:r>
            <a:r>
              <a:rPr lang="en-US" sz="3200" b="1" i="1" dirty="0" smtClean="0">
                <a:solidFill>
                  <a:schemeClr val="tx1"/>
                </a:solidFill>
                <a:latin typeface="Constantia" pitchFamily="18" charset="0"/>
              </a:rPr>
              <a:t> </a:t>
            </a:r>
            <a:r>
              <a:rPr lang="en-US" sz="3200" b="1" i="1" dirty="0" err="1" smtClean="0">
                <a:solidFill>
                  <a:schemeClr val="tx1"/>
                </a:solidFill>
                <a:latin typeface="Constantia" pitchFamily="18" charset="0"/>
              </a:rPr>
              <a:t>kesempurnaan</a:t>
            </a:r>
            <a:r>
              <a:rPr lang="en-US" sz="3200" b="1" i="1" dirty="0" smtClean="0">
                <a:solidFill>
                  <a:schemeClr val="tx1"/>
                </a:solidFill>
                <a:latin typeface="Constantia" pitchFamily="18" charset="0"/>
              </a:rPr>
              <a:t> </a:t>
            </a:r>
            <a:r>
              <a:rPr lang="en-US" sz="3200" b="1" i="1" dirty="0" err="1" smtClean="0">
                <a:solidFill>
                  <a:schemeClr val="tx1"/>
                </a:solidFill>
                <a:latin typeface="Constantia" pitchFamily="18" charset="0"/>
              </a:rPr>
              <a:t>solat</a:t>
            </a:r>
            <a:r>
              <a:rPr lang="en-US" sz="3200" b="1" i="1" dirty="0" smtClean="0">
                <a:solidFill>
                  <a:schemeClr val="tx1"/>
                </a:solidFill>
                <a:latin typeface="Constantia" pitchFamily="18" charset="0"/>
              </a:rPr>
              <a:t>.</a:t>
            </a:r>
            <a:endParaRPr lang="en-US" sz="3200" b="1" i="1" dirty="0">
              <a:solidFill>
                <a:schemeClr val="tx1"/>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Unicode MS"/>
                <a:cs typeface="Arial" charset="0"/>
              </a:rPr>
              <a:t>اقامة الصلاة</a:t>
            </a: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Unicode MS"/>
                <a:cs typeface="Arial" charset="0"/>
              </a:rPr>
              <a:t>اقامة الصلاة</a:t>
            </a: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000" b="0" i="0" u="none" strike="noStrike" cap="none" normalizeH="0" baseline="0" smtClean="0">
                <a:ln>
                  <a:noFill/>
                </a:ln>
                <a:solidFill>
                  <a:schemeClr val="tx1"/>
                </a:solidFill>
                <a:effectLst/>
                <a:latin typeface="Arial Unicode MS"/>
                <a:cs typeface="Arial" charset="0"/>
              </a:rPr>
              <a:t>اقامة الصلاة</a:t>
            </a:r>
            <a:r>
              <a:rPr kumimoji="0" lang="en-US" sz="800" b="0" i="0" u="none" strike="noStrike" cap="none" normalizeH="0" baseline="0" smtClean="0">
                <a:ln>
                  <a:noFill/>
                </a:ln>
                <a:solidFill>
                  <a:schemeClr val="tx1"/>
                </a:solidFill>
                <a:effectLst/>
                <a:latin typeface="Arial" charset="0"/>
                <a:cs typeface="Arial" charset="0"/>
              </a:rPr>
              <a:t> </a:t>
            </a:r>
            <a:endParaRPr kumimoji="0" lang="en-US" sz="1800" b="0" i="0" u="none" strike="noStrike" cap="none" normalizeH="0" baseline="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1032331"/>
            <a:ext cx="9144000" cy="5262979"/>
          </a:xfrm>
          <a:prstGeom prst="rect">
            <a:avLst/>
          </a:prstGeom>
          <a:solidFill>
            <a:schemeClr val="bg1">
              <a:alpha val="56000"/>
            </a:schemeClr>
          </a:solidFill>
        </p:spPr>
        <p:txBody>
          <a:bodyPr>
            <a:spAutoFit/>
          </a:bodyPr>
          <a:lstStyle/>
          <a:p>
            <a:pPr algn="ctr">
              <a:defRPr/>
            </a:pPr>
            <a:r>
              <a:rPr lang="en-MY" sz="1600" b="1" dirty="0">
                <a:solidFill>
                  <a:prstClr val="black"/>
                </a:solidFill>
                <a:effectLst>
                  <a:outerShdw blurRad="38100" dist="38100" dir="2700000" algn="tl">
                    <a:srgbClr val="000000">
                      <a:alpha val="43137"/>
                    </a:srgbClr>
                  </a:outerShdw>
                </a:effectLst>
                <a:cs typeface="Arial" charset="0"/>
              </a:rPr>
              <a:t>INTISARI KHUTBAH JUMAAT PADA </a:t>
            </a:r>
            <a:r>
              <a:rPr lang="en-US" sz="1600" b="1" dirty="0" smtClean="0">
                <a:solidFill>
                  <a:prstClr val="black"/>
                </a:solidFill>
                <a:effectLst>
                  <a:outerShdw blurRad="38100" dist="38100" dir="2700000" algn="tl">
                    <a:srgbClr val="000000">
                      <a:alpha val="43137"/>
                    </a:srgbClr>
                  </a:outerShdw>
                </a:effectLst>
                <a:cs typeface="Arial" charset="0"/>
              </a:rPr>
              <a:t>27</a:t>
            </a:r>
            <a:r>
              <a:rPr lang="en-MY" sz="1600" b="1" dirty="0" smtClean="0">
                <a:solidFill>
                  <a:prstClr val="black"/>
                </a:solidFill>
                <a:effectLst>
                  <a:outerShdw blurRad="38100" dist="38100" dir="2700000" algn="tl">
                    <a:srgbClr val="000000">
                      <a:alpha val="43137"/>
                    </a:srgbClr>
                  </a:outerShdw>
                </a:effectLst>
                <a:cs typeface="Arial" charset="0"/>
              </a:rPr>
              <a:t>/10/2017</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endPar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TAJUK: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r>
              <a:rPr lang="en-US"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MEMBAHAGIAKAN ISTERI</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algn="ctr">
              <a:defRPr/>
            </a:pPr>
            <a:endParaRPr lang="en-US"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marL="457200" indent="-457200" algn="just">
              <a:buAutoNum type="arabicPeriod"/>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SETIAP SUAMI BERTANGGUNGJAWAB MENYARA, DAN MELINDUNGI ISTERI</a:t>
            </a:r>
          </a:p>
          <a:p>
            <a:pPr marL="457200" indent="-457200" algn="just">
              <a:buAutoNum type="arabicPeriod"/>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HENDAKLAH MEMIMPIN, MENDIDIK DAN MENJADI PEMBELA KEPADA ISTERI</a:t>
            </a:r>
          </a:p>
          <a:p>
            <a:pPr marL="457200" indent="-457200" algn="just">
              <a:buAutoNum type="arabicPeriod"/>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MESTILAH MELAYANI ISTERI DENGAN BAIK SEPERTI:</a:t>
            </a:r>
          </a:p>
          <a:p>
            <a:pPr marL="514350" indent="-514350" algn="just">
              <a:buAutoNum type="romanUcParenR"/>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MENJAGA PERASAAN DAN MEMULIAAN ISTERI</a:t>
            </a:r>
          </a:p>
          <a:p>
            <a:pPr marL="514350" indent="-514350" algn="just">
              <a:buAutoNum type="romanUcParenR"/>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SENTIASA MENDOAKAN KESEJAHTERAAN ISTERI</a:t>
            </a:r>
          </a:p>
          <a:p>
            <a:pPr marL="514350" indent="-514350" algn="just">
              <a:buAutoNum type="romanUcParenR"/>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MEMUPUK KASIH SAYANG BERSAMA</a:t>
            </a:r>
          </a:p>
          <a:p>
            <a:pPr marL="514350" indent="-514350" algn="just">
              <a:buAutoNum type="romanUcParenR"/>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MELAYANI ISTERI DENGAN AKHLAK YANG MULIA</a:t>
            </a:r>
          </a:p>
          <a:p>
            <a:pPr marL="514350" indent="-514350" algn="just">
              <a:buAutoNum type="romanUcParenR"/>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SENTIASA MEMAAFKAN ISTERI</a:t>
            </a:r>
          </a:p>
          <a:p>
            <a:pPr algn="just">
              <a:defRPr/>
            </a:pPr>
            <a:endPar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just">
              <a:defRPr/>
            </a:pPr>
            <a:r>
              <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4. MATLAMAT SEBUAH PERKAHWINAN ADALAH KETENANGAN, KEHARMONIAN DAN KEBAHAGIAN. IANYA DISUBURKAN DENGAN PERASAAN KASIH SAYANG, MAWADDAH DAN RAHMAH</a:t>
            </a:r>
            <a:endParaRPr lang="en-US"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endParaRPr>
          </a:p>
          <a:p>
            <a:pPr algn="ctr">
              <a:defRPr/>
            </a:pPr>
            <a:endParaRPr lang="en-MY" sz="2000" b="1" u="sng" dirty="0">
              <a:solidFill>
                <a:srgbClr val="FFFF00"/>
              </a:solidFill>
              <a:effectLst>
                <a:glow rad="101600">
                  <a:prstClr val="black">
                    <a:alpha val="60000"/>
                  </a:prstClr>
                </a:glow>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3262151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4348" y="7620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836003"/>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أُوْصِيْكُمْ وَنَفْسِيْ بِتَقْوَى اللهِ تَعَالَى</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630503"/>
            <a:ext cx="8610600" cy="1384995"/>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laksanakan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segala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suruhanNya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meninggalkan</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setiap</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laranganNya</a:t>
            </a:r>
            <a:r>
              <a:rPr lang="en-US" sz="2800" b="1" dirty="0" smtClean="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endParaRPr lang="en-US" sz="2800" b="1" dirty="0">
              <a:ln w="19050"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1218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714348" y="54805"/>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Muqadimah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304800" y="1371600"/>
            <a:ext cx="8610600" cy="523220"/>
          </a:xfrm>
          <a:prstGeom prst="rect">
            <a:avLst/>
          </a:prstGeom>
          <a:noFill/>
          <a:ln w="9525">
            <a:noFill/>
          </a:ln>
        </p:spPr>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Sabda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Rasulullah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SAW</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990600" y="2743200"/>
            <a:ext cx="7467600" cy="2895600"/>
          </a:xfrm>
          <a:prstGeom prst="rect">
            <a:avLst/>
          </a:prstGeom>
          <a:gradFill flip="none" rotWithShape="1">
            <a:gsLst>
              <a:gs pos="56000">
                <a:srgbClr val="FBEAC7">
                  <a:alpha val="0"/>
                </a:srgbClr>
              </a:gs>
              <a:gs pos="17999">
                <a:srgbClr val="FEE7F2"/>
              </a:gs>
              <a:gs pos="77000">
                <a:srgbClr val="FAC77D"/>
              </a:gs>
              <a:gs pos="61000">
                <a:srgbClr val="FBA97D"/>
              </a:gs>
              <a:gs pos="82001">
                <a:srgbClr val="FBD49C"/>
              </a:gs>
              <a:gs pos="45000">
                <a:srgbClr val="FEE7F2"/>
              </a:gs>
            </a:gsLst>
            <a:lin ang="6600000" scaled="0"/>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Arial Black" pitchFamily="34" charset="0"/>
                <a:cs typeface="Arial" pitchFamily="34" charset="0"/>
              </a:rPr>
              <a:t>Yang </a:t>
            </a:r>
            <a:r>
              <a:rPr lang="en-US" sz="2400" dirty="0" err="1" smtClean="0">
                <a:solidFill>
                  <a:schemeClr val="tx1"/>
                </a:solidFill>
                <a:latin typeface="Arial Black" pitchFamily="34" charset="0"/>
                <a:cs typeface="Arial" pitchFamily="34" charset="0"/>
              </a:rPr>
              <a:t>Terbaik</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Dalam</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Kalangan</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Kamu</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Ialah</a:t>
            </a:r>
            <a:r>
              <a:rPr lang="en-US" sz="2400" dirty="0" smtClean="0">
                <a:solidFill>
                  <a:schemeClr val="tx1"/>
                </a:solidFill>
                <a:latin typeface="Arial Black" pitchFamily="34" charset="0"/>
                <a:cs typeface="Arial" pitchFamily="34" charset="0"/>
              </a:rPr>
              <a:t> Yang Paling </a:t>
            </a:r>
            <a:r>
              <a:rPr lang="en-US" sz="2400" dirty="0" err="1" smtClean="0">
                <a:solidFill>
                  <a:schemeClr val="tx1"/>
                </a:solidFill>
                <a:latin typeface="Arial Black" pitchFamily="34" charset="0"/>
                <a:cs typeface="Arial" pitchFamily="34" charset="0"/>
              </a:rPr>
              <a:t>Baik</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Terhadap</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Isteri</a:t>
            </a:r>
            <a:r>
              <a:rPr lang="en-US" sz="2400" dirty="0" smtClean="0">
                <a:solidFill>
                  <a:schemeClr val="tx1"/>
                </a:solidFill>
                <a:latin typeface="Arial Black" pitchFamily="34" charset="0"/>
                <a:cs typeface="Arial" pitchFamily="34" charset="0"/>
              </a:rPr>
              <a:t> Dan </a:t>
            </a:r>
            <a:r>
              <a:rPr lang="en-US" sz="2400" dirty="0" err="1" smtClean="0">
                <a:solidFill>
                  <a:schemeClr val="tx1"/>
                </a:solidFill>
                <a:latin typeface="Arial Black" pitchFamily="34" charset="0"/>
                <a:cs typeface="Arial" pitchFamily="34" charset="0"/>
              </a:rPr>
              <a:t>Keluarganya</a:t>
            </a:r>
            <a:r>
              <a:rPr lang="en-US" sz="2400" dirty="0" smtClean="0">
                <a:solidFill>
                  <a:schemeClr val="tx1"/>
                </a:solidFill>
                <a:latin typeface="Arial Black" pitchFamily="34" charset="0"/>
                <a:cs typeface="Arial" pitchFamily="34" charset="0"/>
              </a:rPr>
              <a:t> Dan </a:t>
            </a:r>
            <a:r>
              <a:rPr lang="en-US" sz="2400" dirty="0" err="1" smtClean="0">
                <a:solidFill>
                  <a:schemeClr val="tx1"/>
                </a:solidFill>
                <a:latin typeface="Arial Black" pitchFamily="34" charset="0"/>
                <a:cs typeface="Arial" pitchFamily="34" charset="0"/>
              </a:rPr>
              <a:t>Aku</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Adalah</a:t>
            </a:r>
            <a:r>
              <a:rPr lang="en-US" sz="2400" dirty="0" smtClean="0">
                <a:solidFill>
                  <a:schemeClr val="tx1"/>
                </a:solidFill>
                <a:latin typeface="Arial Black" pitchFamily="34" charset="0"/>
                <a:cs typeface="Arial" pitchFamily="34" charset="0"/>
              </a:rPr>
              <a:t> Yang </a:t>
            </a:r>
            <a:r>
              <a:rPr lang="en-US" sz="2400" dirty="0" err="1" smtClean="0">
                <a:solidFill>
                  <a:schemeClr val="tx1"/>
                </a:solidFill>
                <a:latin typeface="Arial Black" pitchFamily="34" charset="0"/>
                <a:cs typeface="Arial" pitchFamily="34" charset="0"/>
              </a:rPr>
              <a:t>Terbaik</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Antara</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Kamu</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Dalam</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Melayani</a:t>
            </a:r>
            <a:r>
              <a:rPr lang="en-US" sz="2400" dirty="0" smtClean="0">
                <a:solidFill>
                  <a:schemeClr val="tx1"/>
                </a:solidFill>
                <a:latin typeface="Arial Black" pitchFamily="34" charset="0"/>
                <a:cs typeface="Arial" pitchFamily="34" charset="0"/>
              </a:rPr>
              <a:t> Dan </a:t>
            </a:r>
            <a:r>
              <a:rPr lang="en-US" sz="2400" dirty="0" err="1" smtClean="0">
                <a:solidFill>
                  <a:schemeClr val="tx1"/>
                </a:solidFill>
                <a:latin typeface="Arial Black" pitchFamily="34" charset="0"/>
                <a:cs typeface="Arial" pitchFamily="34" charset="0"/>
              </a:rPr>
              <a:t>Mengauli</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Isteri</a:t>
            </a:r>
            <a:r>
              <a:rPr lang="en-US" sz="2400" dirty="0" smtClean="0">
                <a:solidFill>
                  <a:schemeClr val="tx1"/>
                </a:solidFill>
                <a:latin typeface="Arial Black" pitchFamily="34" charset="0"/>
                <a:cs typeface="Arial" pitchFamily="34" charset="0"/>
              </a:rPr>
              <a:t> Dan </a:t>
            </a:r>
            <a:r>
              <a:rPr lang="en-US" sz="2400" dirty="0" err="1" smtClean="0">
                <a:solidFill>
                  <a:schemeClr val="tx1"/>
                </a:solidFill>
                <a:latin typeface="Arial Black" pitchFamily="34" charset="0"/>
                <a:cs typeface="Arial" pitchFamily="34" charset="0"/>
              </a:rPr>
              <a:t>Keluarga</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Dengan</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Penuh</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Kasih</a:t>
            </a:r>
            <a:r>
              <a:rPr lang="en-US" sz="2400" dirty="0" smtClean="0">
                <a:solidFill>
                  <a:schemeClr val="tx1"/>
                </a:solidFill>
                <a:latin typeface="Arial Black" pitchFamily="34" charset="0"/>
                <a:cs typeface="Arial" pitchFamily="34" charset="0"/>
              </a:rPr>
              <a:t> </a:t>
            </a:r>
            <a:r>
              <a:rPr lang="en-US" sz="2400" dirty="0" err="1" smtClean="0">
                <a:solidFill>
                  <a:schemeClr val="tx1"/>
                </a:solidFill>
                <a:latin typeface="Arial Black" pitchFamily="34" charset="0"/>
                <a:cs typeface="Arial" pitchFamily="34" charset="0"/>
              </a:rPr>
              <a:t>Sayang</a:t>
            </a:r>
            <a:r>
              <a:rPr lang="en-US" sz="2400" dirty="0" smtClean="0">
                <a:solidFill>
                  <a:schemeClr val="tx1"/>
                </a:solidFill>
                <a:latin typeface="Arial Black" pitchFamily="34" charset="0"/>
                <a:cs typeface="Arial" pitchFamily="34" charset="0"/>
              </a:rPr>
              <a:t> Dan </a:t>
            </a:r>
            <a:r>
              <a:rPr lang="en-US" sz="2400" dirty="0" err="1" smtClean="0">
                <a:solidFill>
                  <a:schemeClr val="tx1"/>
                </a:solidFill>
                <a:latin typeface="Arial Black" pitchFamily="34" charset="0"/>
                <a:cs typeface="Arial" pitchFamily="34" charset="0"/>
              </a:rPr>
              <a:t>Ihsan</a:t>
            </a:r>
            <a:r>
              <a:rPr lang="en-US" sz="2400" dirty="0" smtClean="0">
                <a:solidFill>
                  <a:schemeClr val="tx1"/>
                </a:solidFill>
                <a:latin typeface="Arial Black" pitchFamily="34" charset="0"/>
                <a:cs typeface="Arial" pitchFamily="34" charset="0"/>
              </a:rPr>
              <a:t>.</a:t>
            </a:r>
            <a:endParaRPr lang="en-US" sz="2400" dirty="0">
              <a:solidFill>
                <a:schemeClr val="tx1"/>
              </a:solidFill>
              <a:latin typeface="Arial Black" pitchFamily="34" charset="0"/>
              <a:cs typeface="Arial" pitchFamily="34" charset="0"/>
            </a:endParaRPr>
          </a:p>
        </p:txBody>
      </p:sp>
      <p:sp>
        <p:nvSpPr>
          <p:cNvPr id="7" name="Down Arrow 6"/>
          <p:cNvSpPr/>
          <p:nvPr/>
        </p:nvSpPr>
        <p:spPr>
          <a:xfrm>
            <a:off x="3886200" y="1905000"/>
            <a:ext cx="1676400" cy="83820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2186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Amanah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&amp;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Tanggungjawab</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Suami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ialah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Rectangle 4"/>
          <p:cNvSpPr/>
          <p:nvPr/>
        </p:nvSpPr>
        <p:spPr>
          <a:xfrm>
            <a:off x="2514600" y="2667000"/>
            <a:ext cx="3429000" cy="91440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Black" pitchFamily="34" charset="0"/>
              </a:rPr>
              <a:t>Pemimpin</a:t>
            </a:r>
            <a:endParaRPr lang="en-US" sz="2800" dirty="0">
              <a:solidFill>
                <a:schemeClr val="tx1"/>
              </a:solidFill>
              <a:latin typeface="Arial Black" pitchFamily="34" charset="0"/>
            </a:endParaRPr>
          </a:p>
        </p:txBody>
      </p:sp>
      <p:sp>
        <p:nvSpPr>
          <p:cNvPr id="6" name="Rectangle 5"/>
          <p:cNvSpPr/>
          <p:nvPr/>
        </p:nvSpPr>
        <p:spPr>
          <a:xfrm>
            <a:off x="1676400" y="1143000"/>
            <a:ext cx="6172200" cy="914400"/>
          </a:xfrm>
          <a:prstGeom prst="rect">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Black" pitchFamily="34" charset="0"/>
              </a:rPr>
              <a:t>Menyara</a:t>
            </a:r>
            <a:r>
              <a:rPr lang="en-US" sz="2800" dirty="0" smtClean="0">
                <a:solidFill>
                  <a:schemeClr val="tx1"/>
                </a:solidFill>
                <a:latin typeface="Arial Black" pitchFamily="34" charset="0"/>
              </a:rPr>
              <a:t> &amp; </a:t>
            </a:r>
            <a:r>
              <a:rPr lang="en-US" sz="2800" dirty="0" err="1" smtClean="0">
                <a:solidFill>
                  <a:schemeClr val="tx1"/>
                </a:solidFill>
                <a:latin typeface="Arial Black" pitchFamily="34" charset="0"/>
              </a:rPr>
              <a:t>Melindungi</a:t>
            </a:r>
            <a:r>
              <a:rPr lang="en-US" sz="2800" dirty="0" smtClean="0">
                <a:solidFill>
                  <a:schemeClr val="tx1"/>
                </a:solidFill>
                <a:latin typeface="Arial Black" pitchFamily="34" charset="0"/>
              </a:rPr>
              <a:t>  </a:t>
            </a:r>
            <a:r>
              <a:rPr lang="en-US" sz="2800" dirty="0" err="1" smtClean="0">
                <a:solidFill>
                  <a:schemeClr val="tx1"/>
                </a:solidFill>
                <a:latin typeface="Arial Black" pitchFamily="34" charset="0"/>
              </a:rPr>
              <a:t>Isteri</a:t>
            </a:r>
            <a:endParaRPr lang="en-US" sz="2800" dirty="0">
              <a:solidFill>
                <a:schemeClr val="tx1"/>
              </a:solidFill>
              <a:latin typeface="Arial Black" pitchFamily="34" charset="0"/>
            </a:endParaRPr>
          </a:p>
        </p:txBody>
      </p:sp>
      <p:sp>
        <p:nvSpPr>
          <p:cNvPr id="7" name="Rectangle 6"/>
          <p:cNvSpPr/>
          <p:nvPr/>
        </p:nvSpPr>
        <p:spPr>
          <a:xfrm>
            <a:off x="2514600" y="3810000"/>
            <a:ext cx="3429000" cy="91440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Black" pitchFamily="34" charset="0"/>
              </a:rPr>
              <a:t>Pendidik</a:t>
            </a:r>
            <a:endParaRPr lang="en-US" sz="2800" dirty="0">
              <a:solidFill>
                <a:schemeClr val="tx1"/>
              </a:solidFill>
              <a:latin typeface="Arial Black" pitchFamily="34" charset="0"/>
            </a:endParaRPr>
          </a:p>
        </p:txBody>
      </p:sp>
      <p:sp>
        <p:nvSpPr>
          <p:cNvPr id="8" name="Rectangle 7"/>
          <p:cNvSpPr/>
          <p:nvPr/>
        </p:nvSpPr>
        <p:spPr>
          <a:xfrm>
            <a:off x="2514600" y="4953000"/>
            <a:ext cx="3429000" cy="91440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path path="circle">
              <a:fillToRect r="100000" b="100000"/>
            </a:path>
            <a:tileRect l="-100000" t="-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Arial Black" pitchFamily="34" charset="0"/>
              </a:rPr>
              <a:t>Pembela</a:t>
            </a:r>
            <a:endParaRPr lang="en-US" sz="2800" dirty="0">
              <a:solidFill>
                <a:schemeClr val="tx1"/>
              </a:solidFill>
              <a:latin typeface="Arial Black" pitchFamily="34" charset="0"/>
            </a:endParaRPr>
          </a:p>
        </p:txBody>
      </p:sp>
      <p:sp>
        <p:nvSpPr>
          <p:cNvPr id="9" name="Down Arrow 8"/>
          <p:cNvSpPr/>
          <p:nvPr/>
        </p:nvSpPr>
        <p:spPr>
          <a:xfrm rot="16200000">
            <a:off x="-457200" y="3048000"/>
            <a:ext cx="3352800" cy="2438400"/>
          </a:xfrm>
          <a:prstGeom prst="downArrow">
            <a:avLst>
              <a:gd name="adj1" fmla="val 50000"/>
              <a:gd name="adj2" fmla="val 3524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Black" pitchFamily="34" charset="0"/>
              </a:rPr>
              <a:t>SUAMI  MENJADI</a:t>
            </a:r>
            <a:endParaRPr lang="en-US" sz="2800" dirty="0">
              <a:latin typeface="Arial Black" pitchFamily="34" charset="0"/>
            </a:endParaRPr>
          </a:p>
        </p:txBody>
      </p:sp>
      <p:sp>
        <p:nvSpPr>
          <p:cNvPr id="11" name="Oval 10"/>
          <p:cNvSpPr/>
          <p:nvPr/>
        </p:nvSpPr>
        <p:spPr>
          <a:xfrm>
            <a:off x="6385810" y="3048000"/>
            <a:ext cx="2743200" cy="2362200"/>
          </a:xfrm>
          <a:prstGeom prst="ellipse">
            <a:avLst/>
          </a:prstGeom>
          <a:solidFill>
            <a:srgbClr val="FC10D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Arial Black" pitchFamily="34" charset="0"/>
              </a:rPr>
              <a:t>ISTERI</a:t>
            </a:r>
            <a:endParaRPr lang="en-US" sz="3200" dirty="0">
              <a:latin typeface="Arial Black" pitchFamily="34" charset="0"/>
            </a:endParaRPr>
          </a:p>
        </p:txBody>
      </p:sp>
      <p:sp>
        <p:nvSpPr>
          <p:cNvPr id="12" name="Right Arrow 11"/>
          <p:cNvSpPr/>
          <p:nvPr/>
        </p:nvSpPr>
        <p:spPr>
          <a:xfrm rot="1253012">
            <a:off x="6019800" y="3000314"/>
            <a:ext cx="685800" cy="5334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6019800" y="4038600"/>
            <a:ext cx="533400" cy="5334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9932718">
            <a:off x="6011207" y="4929705"/>
            <a:ext cx="685800" cy="533400"/>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86380"/>
            <a:ext cx="91440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Firman</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swt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3" name="Rectangle 2"/>
          <p:cNvSpPr/>
          <p:nvPr/>
        </p:nvSpPr>
        <p:spPr>
          <a:xfrm>
            <a:off x="3733800" y="6248400"/>
            <a:ext cx="5181600" cy="523220"/>
          </a:xfrm>
          <a:prstGeom prst="rect">
            <a:avLst/>
          </a:prstGeom>
          <a:solidFill>
            <a:schemeClr val="bg1">
              <a:lumMod val="95000"/>
            </a:schemeClr>
          </a:solidFill>
        </p:spPr>
        <p:txBody>
          <a:bodyPr wrap="square">
            <a:spAutoFit/>
          </a:bodyPr>
          <a:lstStyle/>
          <a:p>
            <a:pPr algn="r" fontAlgn="auto">
              <a:spcBef>
                <a:spcPts val="0"/>
              </a:spcBef>
              <a:spcAft>
                <a:spcPts val="0"/>
              </a:spcAft>
              <a:defRPr/>
            </a:pPr>
            <a:r>
              <a:rPr lang="en-US" sz="2800" i="1" dirty="0" err="1" smtClean="0">
                <a:ln>
                  <a:solidFill>
                    <a:sysClr val="windowText" lastClr="000000"/>
                  </a:solidFill>
                </a:ln>
                <a:effectLst/>
                <a:latin typeface="Baskerville Old Face" pitchFamily="18" charset="0"/>
              </a:rPr>
              <a:t>Surah</a:t>
            </a:r>
            <a:r>
              <a:rPr lang="en-US" sz="2800" i="1" dirty="0" smtClean="0">
                <a:ln>
                  <a:solidFill>
                    <a:sysClr val="windowText" lastClr="000000"/>
                  </a:solidFill>
                </a:ln>
                <a:effectLst/>
                <a:latin typeface="Baskerville Old Face" pitchFamily="18" charset="0"/>
              </a:rPr>
              <a:t> An-</a:t>
            </a:r>
            <a:r>
              <a:rPr lang="en-US" sz="2800" i="1" dirty="0" err="1" smtClean="0">
                <a:ln>
                  <a:solidFill>
                    <a:sysClr val="windowText" lastClr="000000"/>
                  </a:solidFill>
                </a:ln>
                <a:effectLst/>
                <a:latin typeface="Baskerville Old Face" pitchFamily="18" charset="0"/>
              </a:rPr>
              <a:t>Nisa</a:t>
            </a:r>
            <a:r>
              <a:rPr lang="en-US" sz="2800" i="1" dirty="0" smtClean="0">
                <a:ln>
                  <a:solidFill>
                    <a:sysClr val="windowText" lastClr="000000"/>
                  </a:solidFill>
                </a:ln>
                <a:effectLst/>
                <a:latin typeface="Baskerville Old Face" pitchFamily="18" charset="0"/>
              </a:rPr>
              <a:t>’ </a:t>
            </a:r>
            <a:r>
              <a:rPr lang="en-US" sz="2800" i="1" dirty="0" err="1" smtClean="0">
                <a:ln>
                  <a:solidFill>
                    <a:sysClr val="windowText" lastClr="000000"/>
                  </a:solidFill>
                </a:ln>
                <a:effectLst/>
                <a:latin typeface="Baskerville Old Face" pitchFamily="18" charset="0"/>
              </a:rPr>
              <a:t>Ayat</a:t>
            </a:r>
            <a:r>
              <a:rPr lang="en-US" sz="2800" i="1" dirty="0" smtClean="0">
                <a:ln>
                  <a:solidFill>
                    <a:sysClr val="windowText" lastClr="000000"/>
                  </a:solidFill>
                </a:ln>
                <a:effectLst/>
                <a:latin typeface="Baskerville Old Face" pitchFamily="18" charset="0"/>
              </a:rPr>
              <a:t> 34…   </a:t>
            </a:r>
            <a:endParaRPr lang="en-US" sz="2800" i="1" dirty="0">
              <a:ln>
                <a:solidFill>
                  <a:sysClr val="windowText" lastClr="000000"/>
                </a:solidFill>
              </a:ln>
              <a:effectLst/>
              <a:latin typeface="Baskerville Old Face" pitchFamily="18" charset="0"/>
            </a:endParaRPr>
          </a:p>
        </p:txBody>
      </p:sp>
      <p:sp>
        <p:nvSpPr>
          <p:cNvPr id="4" name="Rectangle 3"/>
          <p:cNvSpPr/>
          <p:nvPr/>
        </p:nvSpPr>
        <p:spPr>
          <a:xfrm>
            <a:off x="0" y="1836003"/>
            <a:ext cx="9144000" cy="3477875"/>
          </a:xfrm>
          <a:prstGeom prst="rect">
            <a:avLst/>
          </a:prstGeom>
          <a:solidFill>
            <a:srgbClr val="990000">
              <a:alpha val="15000"/>
            </a:srgb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rPr>
              <a:t>الرِّجَالُ قَوَّامُونَ عَلَى النِّسَاءِ بِمَا فَضَّلَ اللَّهُ بَعْضَهُمْ عَلَىٰ بَعْضٍ وَبِمَا أَنفَقُوا مِنْ أَمْوَالِهِمْ ۚ فَالصَّالِحَاتُ قَانِتَاتٌ حَافِظَاتٌ لِّلْغَيْبِ بِمَا حَفِظَ اللَّهُ ۚ وَاللَّاتِي تَخَافُونَ نُشُوزَهُنَّ فَعِظُوهُنَّ وَاهْجُرُوهُنَّ فِي الْمَضَاجِعِ وَاضْرِبُوهُنَّ ۖ فَإِنْ أَطَعْنَكُمْ فَلَا تَبْغُوا عَلَيْهِنَّ سَبِيلًا ۗ إِنَّ اللَّهَ كَانَ عَلِيًّا كَبِيرًا </a:t>
            </a:r>
            <a:endParaRPr lang="ms-MY" sz="4400" b="1"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TotalTime>
  <Words>1670</Words>
  <Application>Microsoft Office PowerPoint</Application>
  <PresentationFormat>On-screen Show (4:3)</PresentationFormat>
  <Paragraphs>192</Paragraphs>
  <Slides>44</Slides>
  <Notes>0</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ustaz aizi</dc:creator>
  <cp:lastModifiedBy>USER</cp:lastModifiedBy>
  <cp:revision>39</cp:revision>
  <dcterms:created xsi:type="dcterms:W3CDTF">2017-10-16T12:30:17Z</dcterms:created>
  <dcterms:modified xsi:type="dcterms:W3CDTF">2017-10-25T08:00:23Z</dcterms:modified>
</cp:coreProperties>
</file>